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6004500"/>
  <p:notesSz cx="6858000" cy="9144000"/>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1524" y="900"/>
      </p:cViewPr>
      <p:guideLst>
        <p:guide orient="horz" pos="11340"/>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890236" y="11184734"/>
            <a:ext cx="21422678" cy="7717631"/>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C3CC322-2BAA-4F9D-A172-73BDFE94B775}" type="datetimeFigureOut">
              <a:rPr lang="tr-TR" smtClean="0"/>
              <a:t>03.06.2020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8343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3CC322-2BAA-4F9D-A172-73BDFE94B775}" type="datetimeFigureOut">
              <a:rPr lang="tr-TR" smtClean="0"/>
              <a:t>03.06.2020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21975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0362545" y="7567613"/>
            <a:ext cx="15629453" cy="1612868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474184" y="7567613"/>
            <a:ext cx="46468308" cy="1612868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3CC322-2BAA-4F9D-A172-73BDFE94B775}" type="datetimeFigureOut">
              <a:rPr lang="tr-TR" smtClean="0"/>
              <a:t>03.06.2020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8160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3CC322-2BAA-4F9D-A172-73BDFE94B775}" type="datetimeFigureOut">
              <a:rPr lang="tr-TR" smtClean="0"/>
              <a:t>03.06.2020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18973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990875" y="23136228"/>
            <a:ext cx="21422678" cy="7150894"/>
          </a:xfrm>
        </p:spPr>
        <p:txBody>
          <a:bodyPr anchor="t"/>
          <a:lstStyle>
            <a:lvl1pPr algn="l">
              <a:defRPr sz="153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C3CC322-2BAA-4F9D-A172-73BDFE94B775}" type="datetimeFigureOut">
              <a:rPr lang="tr-TR" smtClean="0"/>
              <a:t>03.06.2020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120295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474184"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4943117"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C3CC322-2BAA-4F9D-A172-73BDFE94B775}" type="datetimeFigureOut">
              <a:rPr lang="tr-TR" smtClean="0"/>
              <a:t>03.06.2020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04337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60158" y="1441850"/>
            <a:ext cx="22682835" cy="60007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4" name="İçerik Yer Tutucusu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C3CC322-2BAA-4F9D-A172-73BDFE94B775}" type="datetimeFigureOut">
              <a:rPr lang="tr-TR" smtClean="0"/>
              <a:t>03.06.2020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9807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C3CC322-2BAA-4F9D-A172-73BDFE94B775}" type="datetimeFigureOut">
              <a:rPr lang="tr-TR" smtClean="0"/>
              <a:t>03.06.2020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2455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3CC322-2BAA-4F9D-A172-73BDFE94B775}" type="datetimeFigureOut">
              <a:rPr lang="tr-TR" smtClean="0"/>
              <a:t>03.06.2020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247088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260159" y="1433512"/>
            <a:ext cx="8291663" cy="6100763"/>
          </a:xfrm>
        </p:spPr>
        <p:txBody>
          <a:bodyPr anchor="b"/>
          <a:lstStyle>
            <a:lvl1pPr algn="l">
              <a:defRPr sz="7700" b="1"/>
            </a:lvl1pPr>
          </a:lstStyle>
          <a:p>
            <a:r>
              <a:rPr lang="tr-TR" smtClean="0"/>
              <a:t>Asıl başlık stili için tıklatın</a:t>
            </a:r>
            <a:endParaRPr lang="tr-TR"/>
          </a:p>
        </p:txBody>
      </p:sp>
      <p:sp>
        <p:nvSpPr>
          <p:cNvPr id="3" name="İçerik Yer Tutucusu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3CC322-2BAA-4F9D-A172-73BDFE94B775}" type="datetimeFigureOut">
              <a:rPr lang="tr-TR" smtClean="0"/>
              <a:t>03.06.2020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78468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939994" y="25203150"/>
            <a:ext cx="15121890" cy="2975375"/>
          </a:xfrm>
        </p:spPr>
        <p:txBody>
          <a:bodyPr anchor="b"/>
          <a:lstStyle>
            <a:lvl1pPr algn="l">
              <a:defRPr sz="7700" b="1"/>
            </a:lvl1pPr>
          </a:lstStyle>
          <a:p>
            <a:r>
              <a:rPr lang="tr-TR" smtClean="0"/>
              <a:t>Asıl başlık stili için tıklatın</a:t>
            </a:r>
            <a:endParaRPr lang="tr-TR"/>
          </a:p>
        </p:txBody>
      </p:sp>
      <p:sp>
        <p:nvSpPr>
          <p:cNvPr id="3" name="Resim Yer Tutucusu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tr-TR"/>
          </a:p>
        </p:txBody>
      </p:sp>
      <p:sp>
        <p:nvSpPr>
          <p:cNvPr id="4" name="Metin Yer Tutucusu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3CC322-2BAA-4F9D-A172-73BDFE94B775}" type="datetimeFigureOut">
              <a:rPr lang="tr-TR" smtClean="0"/>
              <a:t>03.06.2020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7E98AB-222F-4519-ADC5-1FF53B5F565B}" type="slidenum">
              <a:rPr lang="tr-TR" smtClean="0"/>
              <a:t>‹#›</a:t>
            </a:fld>
            <a:endParaRPr lang="tr-TR"/>
          </a:p>
        </p:txBody>
      </p:sp>
    </p:spTree>
    <p:extLst>
      <p:ext uri="{BB962C8B-B14F-4D97-AF65-F5344CB8AC3E}">
        <p14:creationId xmlns:p14="http://schemas.microsoft.com/office/powerpoint/2010/main" val="424085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60158" y="1441850"/>
            <a:ext cx="22682835" cy="6000750"/>
          </a:xfrm>
          <a:prstGeom prst="rect">
            <a:avLst/>
          </a:prstGeom>
        </p:spPr>
        <p:txBody>
          <a:bodyPr vert="horz" lIns="349758" tIns="174879" rIns="349758" bIns="174879"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260158"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CC3CC322-2BAA-4F9D-A172-73BDFE94B775}" type="datetimeFigureOut">
              <a:rPr lang="tr-TR" smtClean="0"/>
              <a:t>03.06.2020</a:t>
            </a:fld>
            <a:endParaRPr lang="tr-TR"/>
          </a:p>
        </p:txBody>
      </p:sp>
      <p:sp>
        <p:nvSpPr>
          <p:cNvPr id="5" name="Altbilgi Yer Tutucusu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067E98AB-222F-4519-ADC5-1FF53B5F565B}" type="slidenum">
              <a:rPr lang="tr-TR" smtClean="0"/>
              <a:t>‹#›</a:t>
            </a:fld>
            <a:endParaRPr lang="tr-TR"/>
          </a:p>
        </p:txBody>
      </p:sp>
    </p:spTree>
    <p:extLst>
      <p:ext uri="{BB962C8B-B14F-4D97-AF65-F5344CB8AC3E}">
        <p14:creationId xmlns:p14="http://schemas.microsoft.com/office/powerpoint/2010/main" val="247557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anose="020B0604020202020204"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anose="020B0604020202020204"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9pPr>
    </p:bodyStyle>
    <p:other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67696"/>
            <a:ext cx="25203150" cy="2003625"/>
          </a:xfrm>
          <a:prstGeom prst="rect">
            <a:avLst/>
          </a:prstGeom>
        </p:spPr>
        <p:txBody>
          <a:bodyPr wrap="square">
            <a:spAutoFit/>
          </a:bodyPr>
          <a:lstStyle/>
          <a:p>
            <a:pPr lvl="0" algn="ctr" defTabSz="914400">
              <a:lnSpc>
                <a:spcPct val="90000"/>
              </a:lnSpc>
              <a:spcBef>
                <a:spcPct val="0"/>
              </a:spcBef>
            </a:pPr>
            <a:r>
              <a:rPr lang="en-US" sz="13800" b="1" cap="all" spc="200" dirty="0">
                <a:solidFill>
                  <a:srgbClr val="C00000"/>
                </a:solidFill>
                <a:latin typeface="Gill Sans MT" panose="020B0502020104020203"/>
                <a:ea typeface="+mj-ea"/>
                <a:cs typeface="+mj-cs"/>
              </a:rPr>
              <a:t>COVİD-19</a:t>
            </a:r>
          </a:p>
        </p:txBody>
      </p:sp>
      <p:sp>
        <p:nvSpPr>
          <p:cNvPr id="5" name="Dikdörtgen 4"/>
          <p:cNvSpPr/>
          <p:nvPr/>
        </p:nvSpPr>
        <p:spPr>
          <a:xfrm>
            <a:off x="0" y="2272081"/>
            <a:ext cx="25203150" cy="1328569"/>
          </a:xfrm>
          <a:prstGeom prst="rect">
            <a:avLst/>
          </a:prstGeom>
        </p:spPr>
        <p:txBody>
          <a:bodyPr wrap="square">
            <a:spAutoFit/>
          </a:bodyPr>
          <a:lstStyle/>
          <a:p>
            <a:pPr lvl="0" algn="ctr" defTabSz="914400">
              <a:spcBef>
                <a:spcPts val="1000"/>
              </a:spcBef>
              <a:buClr>
                <a:srgbClr val="9BAFB5"/>
              </a:buClr>
            </a:pPr>
            <a:r>
              <a:rPr lang="en-US" sz="3600" b="1" dirty="0">
                <a:solidFill>
                  <a:srgbClr val="002060"/>
                </a:solidFill>
                <a:latin typeface="Gill Sans MT" panose="020B0502020104020203"/>
              </a:rPr>
              <a:t>Dilan İNCEFİDAN - 190203016</a:t>
            </a:r>
          </a:p>
          <a:p>
            <a:pPr lvl="0" algn="ctr" defTabSz="914400">
              <a:spcBef>
                <a:spcPts val="1000"/>
              </a:spcBef>
              <a:buClr>
                <a:srgbClr val="9BAFB5"/>
              </a:buClr>
            </a:pPr>
            <a:r>
              <a:rPr lang="en-US" sz="3600" b="1" dirty="0" err="1">
                <a:solidFill>
                  <a:srgbClr val="002060"/>
                </a:solidFill>
                <a:latin typeface="Gill Sans MT" panose="020B0502020104020203"/>
              </a:rPr>
              <a:t>Pelin</a:t>
            </a:r>
            <a:r>
              <a:rPr lang="en-US" sz="3600" b="1" dirty="0">
                <a:solidFill>
                  <a:srgbClr val="002060"/>
                </a:solidFill>
                <a:latin typeface="Gill Sans MT" panose="020B0502020104020203"/>
              </a:rPr>
              <a:t> KESKİN - 190203017</a:t>
            </a:r>
          </a:p>
        </p:txBody>
      </p:sp>
      <p:pic>
        <p:nvPicPr>
          <p:cNvPr id="13" name="Resim 4" descr="metin içeren bir resim&#10;&#10;Çok yüksek güvenilirlikle oluşturulmuş açıklama">
            <a:extLst>
              <a:ext uri="{FF2B5EF4-FFF2-40B4-BE49-F238E27FC236}">
                <a16:creationId xmlns:a16="http://schemas.microsoft.com/office/drawing/2014/main" xmlns="" id="{61F60F26-6D51-4898-B830-ACA0049823CB}"/>
              </a:ext>
            </a:extLst>
          </p:cNvPr>
          <p:cNvPicPr>
            <a:picLocks noChangeAspect="1"/>
          </p:cNvPicPr>
          <p:nvPr/>
        </p:nvPicPr>
        <p:blipFill>
          <a:blip r:embed="rId2"/>
          <a:stretch>
            <a:fillRect/>
          </a:stretch>
        </p:blipFill>
        <p:spPr>
          <a:xfrm>
            <a:off x="739036" y="19216080"/>
            <a:ext cx="11264912" cy="8589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up 5"/>
          <p:cNvGrpSpPr/>
          <p:nvPr/>
        </p:nvGrpSpPr>
        <p:grpSpPr>
          <a:xfrm>
            <a:off x="3813239" y="106387"/>
            <a:ext cx="17576673" cy="4061960"/>
            <a:chOff x="3744591" y="106387"/>
            <a:chExt cx="17576673" cy="406196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4143" y="106387"/>
              <a:ext cx="3607121" cy="3792533"/>
            </a:xfrm>
            <a:prstGeom prst="rect">
              <a:avLst/>
            </a:prstGeom>
          </p:spPr>
        </p:pic>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591" y="375814"/>
              <a:ext cx="3607121" cy="3792533"/>
            </a:xfrm>
            <a:prstGeom prst="rect">
              <a:avLst/>
            </a:prstGeom>
          </p:spPr>
        </p:pic>
      </p:grpSp>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271" y="3040713"/>
            <a:ext cx="14545615" cy="15293285"/>
          </a:xfrm>
          <a:prstGeom prst="rect">
            <a:avLst/>
          </a:prstGeom>
        </p:spPr>
      </p:pic>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5149" y="18839038"/>
            <a:ext cx="5042952" cy="5302169"/>
          </a:xfrm>
          <a:prstGeom prst="rect">
            <a:avLst/>
          </a:prstGeom>
        </p:spPr>
      </p:pic>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563" y="11377514"/>
            <a:ext cx="7122712" cy="7488833"/>
          </a:xfrm>
          <a:prstGeom prst="rect">
            <a:avLst/>
          </a:prstGeom>
        </p:spPr>
      </p:pic>
      <p:pic>
        <p:nvPicPr>
          <p:cNvPr id="22" name="Resim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14" y="4383429"/>
            <a:ext cx="5042952" cy="5302169"/>
          </a:xfrm>
          <a:prstGeom prst="rect">
            <a:avLst/>
          </a:prstGeom>
        </p:spPr>
      </p:pic>
      <p:pic>
        <p:nvPicPr>
          <p:cNvPr id="23" name="Resi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733" y="29384922"/>
            <a:ext cx="5042952" cy="5302169"/>
          </a:xfrm>
          <a:prstGeom prst="rect">
            <a:avLst/>
          </a:prstGeom>
        </p:spPr>
      </p:pic>
      <p:pic>
        <p:nvPicPr>
          <p:cNvPr id="24" name="Resim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3948" y="23637895"/>
            <a:ext cx="10894771" cy="11454781"/>
          </a:xfrm>
          <a:prstGeom prst="rect">
            <a:avLst/>
          </a:prstGeom>
        </p:spPr>
      </p:pic>
      <p:sp>
        <p:nvSpPr>
          <p:cNvPr id="12" name="Dikdörtgen 11"/>
          <p:cNvSpPr/>
          <p:nvPr/>
        </p:nvSpPr>
        <p:spPr>
          <a:xfrm>
            <a:off x="12585838" y="3898920"/>
            <a:ext cx="12601575" cy="31214122"/>
          </a:xfrm>
          <a:prstGeom prst="rect">
            <a:avLst/>
          </a:prstGeom>
        </p:spPr>
        <p:txBody>
          <a:bodyPr wrap="square" lIns="720000" tIns="0" rIns="720000" bIns="0">
            <a:spAutoFit/>
          </a:bodyPr>
          <a:lstStyle/>
          <a:p>
            <a:pPr algn="just">
              <a:lnSpc>
                <a:spcPct val="114000"/>
              </a:lnSpc>
              <a:spcBef>
                <a:spcPts val="600"/>
              </a:spcBef>
              <a:spcAft>
                <a:spcPts val="600"/>
              </a:spcAft>
            </a:pPr>
            <a:r>
              <a:rPr lang="tr-TR" sz="3200" b="1" cap="all" spc="200" dirty="0" smtClean="0">
                <a:solidFill>
                  <a:srgbClr val="C00000"/>
                </a:solidFill>
                <a:latin typeface="+mj-lt"/>
              </a:rPr>
              <a:t>KORUNMA </a:t>
            </a:r>
            <a:r>
              <a:rPr lang="tr-TR" sz="3200" b="1" cap="all" spc="200" dirty="0">
                <a:solidFill>
                  <a:srgbClr val="C00000"/>
                </a:solidFill>
                <a:latin typeface="+mj-lt"/>
              </a:rPr>
              <a:t>YOLLARI NELERDİR?</a:t>
            </a: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Sağlıklı kişilerin açık havaya çıktıkları zaman maske ile solunum yollarını kapatmaları gerekmektedir.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Alerjik bile olsa öksürük, hapşırığı olan ve ateşli kişilerin toplu alanlara girecekleri zaman maske kullanmaları çok daha önemlidir.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Kapalı alanlarda çok sayıda kişi ile bir arada bulunacak kişilerin maske takmaları, olası hasta ile karşılaşma açısından anlamlı olabilir.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Yüzeylerden bulaşmanın önemi daha çok anlaşıldığı için evinden dışarı çıkan herkesin ortak alanlarda yüzeylere dokunduktan sonra yüz, göz ve ağızlarına dokunmamaya özen göstermeleri çok önemlidir.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Dışarda zaman geçiren herkesin sık sık ellerini yıkamaları, su ve lavaboya ulaşamama durumunda alkol ile (en kolay bulunan % 60’lık kolonya) el dezenfeksiyonu yapmaları, hasta kişilerle karşılaştıkları zaman daha çok ellerini yıkamaları koruyucudur.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Ilık su ile boğaz gargarası yapılması ve bol ılık sıvı tüketilmesi virüsün yerleşmesini engelleyebilir.</a:t>
            </a:r>
            <a:endParaRPr lang="en-US" sz="3200" dirty="0">
              <a:latin typeface="+mj-lt"/>
            </a:endParaRPr>
          </a:p>
          <a:p>
            <a:pPr marL="457200" lvl="0" indent="-457200" algn="just">
              <a:lnSpc>
                <a:spcPct val="114000"/>
              </a:lnSpc>
              <a:spcBef>
                <a:spcPts val="600"/>
              </a:spcBef>
              <a:spcAft>
                <a:spcPts val="600"/>
              </a:spcAft>
              <a:buFont typeface="Wingdings" panose="05000000000000000000" pitchFamily="2" charset="2"/>
              <a:buChar char="Ø"/>
            </a:pPr>
            <a:r>
              <a:rPr lang="tr-TR" sz="3200" dirty="0">
                <a:latin typeface="+mj-lt"/>
              </a:rPr>
              <a:t>İyi beslenme, açık havada bulunma, kapalı alanların havalandırılması, egzersiz, uyku düzenine dikkat edilmesi genel sağlığın artması ve virüsün yerleşmesinin azalmasına etki eder.</a:t>
            </a:r>
            <a:endParaRPr lang="en-US" sz="3200" dirty="0">
              <a:latin typeface="+mj-lt"/>
            </a:endParaRPr>
          </a:p>
          <a:p>
            <a:pPr lvl="0" algn="just">
              <a:lnSpc>
                <a:spcPct val="114000"/>
              </a:lnSpc>
              <a:spcBef>
                <a:spcPts val="600"/>
              </a:spcBef>
              <a:spcAft>
                <a:spcPts val="600"/>
              </a:spcAft>
            </a:pPr>
            <a:endParaRPr lang="tr-TR" sz="3200" b="1" cap="all" spc="200" dirty="0" smtClean="0">
              <a:solidFill>
                <a:srgbClr val="C00000"/>
              </a:solidFill>
              <a:latin typeface="+mj-lt"/>
            </a:endParaRPr>
          </a:p>
          <a:p>
            <a:pPr lvl="0" algn="just">
              <a:lnSpc>
                <a:spcPct val="114000"/>
              </a:lnSpc>
              <a:spcBef>
                <a:spcPts val="600"/>
              </a:spcBef>
              <a:spcAft>
                <a:spcPts val="600"/>
              </a:spcAft>
            </a:pPr>
            <a:r>
              <a:rPr lang="tr-TR" sz="3200" b="1" cap="all" spc="200" dirty="0" smtClean="0">
                <a:solidFill>
                  <a:srgbClr val="C00000"/>
                </a:solidFill>
                <a:latin typeface="+mj-lt"/>
              </a:rPr>
              <a:t>Peki bu maskeler ne kadar korur?</a:t>
            </a:r>
          </a:p>
          <a:p>
            <a:pPr lvl="0" algn="just">
              <a:lnSpc>
                <a:spcPct val="114000"/>
              </a:lnSpc>
              <a:spcBef>
                <a:spcPts val="600"/>
              </a:spcBef>
              <a:spcAft>
                <a:spcPts val="600"/>
              </a:spcAft>
            </a:pPr>
            <a:r>
              <a:rPr lang="tr-TR" sz="3200" b="1" cap="all" spc="200" dirty="0" smtClean="0">
                <a:solidFill>
                  <a:srgbClr val="C00000"/>
                </a:solidFill>
                <a:latin typeface="+mj-lt"/>
              </a:rPr>
              <a:t>N95 maske</a:t>
            </a:r>
          </a:p>
          <a:p>
            <a:pPr algn="just">
              <a:lnSpc>
                <a:spcPct val="114000"/>
              </a:lnSpc>
              <a:spcBef>
                <a:spcPts val="600"/>
              </a:spcBef>
              <a:spcAft>
                <a:spcPts val="600"/>
              </a:spcAft>
            </a:pPr>
            <a:r>
              <a:rPr lang="en-US" sz="3200" dirty="0">
                <a:latin typeface="+mj-lt"/>
              </a:rPr>
              <a:t>N95 </a:t>
            </a:r>
            <a:r>
              <a:rPr lang="en-US" sz="3200" dirty="0" err="1">
                <a:latin typeface="+mj-lt"/>
              </a:rPr>
              <a:t>maskesi</a:t>
            </a:r>
            <a:r>
              <a:rPr lang="en-US" sz="3200" dirty="0">
                <a:latin typeface="+mj-lt"/>
              </a:rPr>
              <a:t> </a:t>
            </a:r>
            <a:r>
              <a:rPr lang="en-US" sz="3200" dirty="0" err="1">
                <a:latin typeface="+mj-lt"/>
              </a:rPr>
              <a:t>havadaki</a:t>
            </a:r>
            <a:r>
              <a:rPr lang="en-US" sz="3200" dirty="0">
                <a:latin typeface="+mj-lt"/>
              </a:rPr>
              <a:t> </a:t>
            </a:r>
            <a:r>
              <a:rPr lang="en-US" sz="3200" dirty="0" err="1">
                <a:latin typeface="+mj-lt"/>
              </a:rPr>
              <a:t>partiküllerin</a:t>
            </a:r>
            <a:r>
              <a:rPr lang="en-US" sz="3200" dirty="0">
                <a:latin typeface="+mj-lt"/>
              </a:rPr>
              <a:t> </a:t>
            </a:r>
            <a:r>
              <a:rPr lang="en-US" sz="3200" dirty="0" err="1">
                <a:latin typeface="+mj-lt"/>
              </a:rPr>
              <a:t>yüzde</a:t>
            </a:r>
            <a:r>
              <a:rPr lang="en-US" sz="3200" dirty="0">
                <a:latin typeface="+mj-lt"/>
              </a:rPr>
              <a:t> 95'inden </a:t>
            </a:r>
            <a:r>
              <a:rPr lang="en-US" sz="3200" dirty="0" err="1">
                <a:latin typeface="+mj-lt"/>
              </a:rPr>
              <a:t>korunmak</a:t>
            </a:r>
            <a:r>
              <a:rPr lang="en-US" sz="3200" dirty="0">
                <a:latin typeface="+mj-lt"/>
              </a:rPr>
              <a:t> </a:t>
            </a:r>
            <a:r>
              <a:rPr lang="en-US" sz="3200" dirty="0" err="1">
                <a:latin typeface="+mj-lt"/>
              </a:rPr>
              <a:t>amacıyla</a:t>
            </a:r>
            <a:r>
              <a:rPr lang="en-US" sz="3200" dirty="0">
                <a:latin typeface="+mj-lt"/>
              </a:rPr>
              <a:t>, </a:t>
            </a:r>
            <a:r>
              <a:rPr lang="en-US" sz="3200" dirty="0" err="1">
                <a:latin typeface="+mj-lt"/>
              </a:rPr>
              <a:t>nispeten</a:t>
            </a:r>
            <a:r>
              <a:rPr lang="en-US" sz="3200" dirty="0">
                <a:latin typeface="+mj-lt"/>
              </a:rPr>
              <a:t> </a:t>
            </a:r>
            <a:r>
              <a:rPr lang="en-US" sz="3200" dirty="0" err="1">
                <a:latin typeface="+mj-lt"/>
              </a:rPr>
              <a:t>gözeneksiz</a:t>
            </a:r>
            <a:r>
              <a:rPr lang="en-US" sz="3200" dirty="0">
                <a:latin typeface="+mj-lt"/>
              </a:rPr>
              <a:t> </a:t>
            </a:r>
            <a:r>
              <a:rPr lang="en-US" sz="3200" dirty="0" err="1">
                <a:latin typeface="+mj-lt"/>
              </a:rPr>
              <a:t>ve</a:t>
            </a:r>
            <a:r>
              <a:rPr lang="en-US" sz="3200" dirty="0">
                <a:latin typeface="+mj-lt"/>
              </a:rPr>
              <a:t> </a:t>
            </a:r>
            <a:r>
              <a:rPr lang="en-US" sz="3200" dirty="0" err="1">
                <a:latin typeface="+mj-lt"/>
              </a:rPr>
              <a:t>yüze</a:t>
            </a:r>
            <a:r>
              <a:rPr lang="en-US" sz="3200" dirty="0">
                <a:latin typeface="+mj-lt"/>
              </a:rPr>
              <a:t> </a:t>
            </a:r>
            <a:r>
              <a:rPr lang="en-US" sz="3200" dirty="0" err="1">
                <a:latin typeface="+mj-lt"/>
              </a:rPr>
              <a:t>sıkıca</a:t>
            </a:r>
            <a:r>
              <a:rPr lang="en-US" sz="3200" dirty="0">
                <a:latin typeface="+mj-lt"/>
              </a:rPr>
              <a:t> </a:t>
            </a:r>
            <a:r>
              <a:rPr lang="en-US" sz="3200" dirty="0" err="1">
                <a:latin typeface="+mj-lt"/>
              </a:rPr>
              <a:t>uyacak</a:t>
            </a:r>
            <a:r>
              <a:rPr lang="en-US" sz="3200" dirty="0">
                <a:latin typeface="+mj-lt"/>
              </a:rPr>
              <a:t> </a:t>
            </a:r>
            <a:r>
              <a:rPr lang="en-US" sz="3200" dirty="0" err="1">
                <a:latin typeface="+mj-lt"/>
              </a:rPr>
              <a:t>şekilde</a:t>
            </a:r>
            <a:r>
              <a:rPr lang="en-US" sz="3200" dirty="0">
                <a:latin typeface="+mj-lt"/>
              </a:rPr>
              <a:t> </a:t>
            </a:r>
            <a:r>
              <a:rPr lang="en-US" sz="3200" dirty="0" err="1">
                <a:latin typeface="+mj-lt"/>
              </a:rPr>
              <a:t>tasarlanmıştır</a:t>
            </a:r>
            <a:r>
              <a:rPr lang="en-US" sz="3200" dirty="0">
                <a:latin typeface="+mj-lt"/>
              </a:rPr>
              <a:t>. </a:t>
            </a:r>
            <a:r>
              <a:rPr lang="en-US" sz="3200" dirty="0" err="1">
                <a:latin typeface="+mj-lt"/>
              </a:rPr>
              <a:t>Koronavirüs</a:t>
            </a:r>
            <a:r>
              <a:rPr lang="en-US" sz="3200" dirty="0">
                <a:latin typeface="+mj-lt"/>
              </a:rPr>
              <a:t> </a:t>
            </a:r>
            <a:r>
              <a:rPr lang="en-US" sz="3200" dirty="0" err="1">
                <a:latin typeface="+mj-lt"/>
              </a:rPr>
              <a:t>salgınında</a:t>
            </a:r>
            <a:r>
              <a:rPr lang="en-US" sz="3200" dirty="0">
                <a:latin typeface="+mj-lt"/>
              </a:rPr>
              <a:t> N95'ler </a:t>
            </a:r>
            <a:r>
              <a:rPr lang="en-US" sz="3200" dirty="0" err="1">
                <a:latin typeface="+mj-lt"/>
              </a:rPr>
              <a:t>yalnızca</a:t>
            </a:r>
            <a:r>
              <a:rPr lang="en-US" sz="3200" dirty="0">
                <a:latin typeface="+mj-lt"/>
              </a:rPr>
              <a:t> </a:t>
            </a:r>
            <a:r>
              <a:rPr lang="en-US" sz="3200" dirty="0" err="1">
                <a:latin typeface="+mj-lt"/>
              </a:rPr>
              <a:t>virüs</a:t>
            </a:r>
            <a:r>
              <a:rPr lang="en-US" sz="3200" dirty="0">
                <a:latin typeface="+mj-lt"/>
              </a:rPr>
              <a:t> </a:t>
            </a:r>
            <a:r>
              <a:rPr lang="en-US" sz="3200" dirty="0" err="1">
                <a:latin typeface="+mj-lt"/>
              </a:rPr>
              <a:t>şüphesi</a:t>
            </a:r>
            <a:r>
              <a:rPr lang="en-US" sz="3200" dirty="0">
                <a:latin typeface="+mj-lt"/>
              </a:rPr>
              <a:t> </a:t>
            </a:r>
            <a:r>
              <a:rPr lang="en-US" sz="3200" dirty="0" err="1">
                <a:latin typeface="+mj-lt"/>
              </a:rPr>
              <a:t>taşıyan</a:t>
            </a:r>
            <a:r>
              <a:rPr lang="en-US" sz="3200" dirty="0">
                <a:latin typeface="+mj-lt"/>
              </a:rPr>
              <a:t> </a:t>
            </a:r>
            <a:r>
              <a:rPr lang="en-US" sz="3200" dirty="0" err="1">
                <a:latin typeface="+mj-lt"/>
              </a:rPr>
              <a:t>hastalara</a:t>
            </a:r>
            <a:r>
              <a:rPr lang="en-US" sz="3200" dirty="0">
                <a:latin typeface="+mj-lt"/>
              </a:rPr>
              <a:t> </a:t>
            </a:r>
            <a:r>
              <a:rPr lang="en-US" sz="3200" dirty="0" err="1">
                <a:latin typeface="+mj-lt"/>
              </a:rPr>
              <a:t>yakın</a:t>
            </a:r>
            <a:r>
              <a:rPr lang="en-US" sz="3200" dirty="0">
                <a:latin typeface="+mj-lt"/>
              </a:rPr>
              <a:t> </a:t>
            </a:r>
            <a:r>
              <a:rPr lang="en-US" sz="3200" dirty="0" err="1">
                <a:latin typeface="+mj-lt"/>
              </a:rPr>
              <a:t>müdahalede</a:t>
            </a:r>
            <a:r>
              <a:rPr lang="en-US" sz="3200" dirty="0">
                <a:latin typeface="+mj-lt"/>
              </a:rPr>
              <a:t> </a:t>
            </a:r>
            <a:r>
              <a:rPr lang="en-US" sz="3200" dirty="0" err="1">
                <a:latin typeface="+mj-lt"/>
              </a:rPr>
              <a:t>bulunan</a:t>
            </a:r>
            <a:r>
              <a:rPr lang="en-US" sz="3200" dirty="0">
                <a:latin typeface="+mj-lt"/>
              </a:rPr>
              <a:t> </a:t>
            </a:r>
            <a:r>
              <a:rPr lang="en-US" sz="3200" dirty="0" err="1">
                <a:latin typeface="+mj-lt"/>
              </a:rPr>
              <a:t>veya</a:t>
            </a:r>
            <a:r>
              <a:rPr lang="en-US" sz="3200" dirty="0">
                <a:latin typeface="+mj-lt"/>
              </a:rPr>
              <a:t> </a:t>
            </a:r>
            <a:r>
              <a:rPr lang="en-US" sz="3200" dirty="0" err="1">
                <a:latin typeface="+mj-lt"/>
              </a:rPr>
              <a:t>bu</a:t>
            </a:r>
            <a:r>
              <a:rPr lang="en-US" sz="3200" dirty="0">
                <a:latin typeface="+mj-lt"/>
              </a:rPr>
              <a:t> </a:t>
            </a:r>
            <a:r>
              <a:rPr lang="en-US" sz="3200" dirty="0" err="1">
                <a:latin typeface="+mj-lt"/>
              </a:rPr>
              <a:t>hastaların</a:t>
            </a:r>
            <a:r>
              <a:rPr lang="en-US" sz="3200" dirty="0">
                <a:latin typeface="+mj-lt"/>
              </a:rPr>
              <a:t> </a:t>
            </a:r>
            <a:r>
              <a:rPr lang="en-US" sz="3200" dirty="0" err="1">
                <a:latin typeface="+mj-lt"/>
              </a:rPr>
              <a:t>solunum</a:t>
            </a:r>
            <a:r>
              <a:rPr lang="en-US" sz="3200" dirty="0">
                <a:latin typeface="+mj-lt"/>
              </a:rPr>
              <a:t> </a:t>
            </a:r>
            <a:r>
              <a:rPr lang="en-US" sz="3200" dirty="0" err="1">
                <a:latin typeface="+mj-lt"/>
              </a:rPr>
              <a:t>yollarına</a:t>
            </a:r>
            <a:r>
              <a:rPr lang="en-US" sz="3200" dirty="0">
                <a:latin typeface="+mj-lt"/>
              </a:rPr>
              <a:t> </a:t>
            </a:r>
            <a:r>
              <a:rPr lang="en-US" sz="3200" dirty="0" err="1">
                <a:latin typeface="+mj-lt"/>
              </a:rPr>
              <a:t>tıbbi</a:t>
            </a:r>
            <a:r>
              <a:rPr lang="en-US" sz="3200" dirty="0">
                <a:latin typeface="+mj-lt"/>
              </a:rPr>
              <a:t> </a:t>
            </a:r>
            <a:r>
              <a:rPr lang="en-US" sz="3200" dirty="0" err="1">
                <a:latin typeface="+mj-lt"/>
              </a:rPr>
              <a:t>müdahale</a:t>
            </a:r>
            <a:r>
              <a:rPr lang="en-US" sz="3200" dirty="0">
                <a:latin typeface="+mj-lt"/>
              </a:rPr>
              <a:t> </a:t>
            </a:r>
            <a:r>
              <a:rPr lang="en-US" sz="3200" dirty="0" err="1">
                <a:latin typeface="+mj-lt"/>
              </a:rPr>
              <a:t>edecek</a:t>
            </a:r>
            <a:r>
              <a:rPr lang="en-US" sz="3200" dirty="0">
                <a:latin typeface="+mj-lt"/>
              </a:rPr>
              <a:t> </a:t>
            </a:r>
            <a:r>
              <a:rPr lang="en-US" sz="3200" dirty="0" err="1">
                <a:latin typeface="+mj-lt"/>
              </a:rPr>
              <a:t>sağlık</a:t>
            </a:r>
            <a:r>
              <a:rPr lang="en-US" sz="3200" dirty="0">
                <a:latin typeface="+mj-lt"/>
              </a:rPr>
              <a:t> </a:t>
            </a:r>
            <a:r>
              <a:rPr lang="en-US" sz="3200" dirty="0" err="1">
                <a:latin typeface="+mj-lt"/>
              </a:rPr>
              <a:t>çalışanları</a:t>
            </a:r>
            <a:r>
              <a:rPr lang="en-US" sz="3200" dirty="0">
                <a:latin typeface="+mj-lt"/>
              </a:rPr>
              <a:t> </a:t>
            </a:r>
            <a:r>
              <a:rPr lang="en-US" sz="3200" dirty="0" err="1">
                <a:latin typeface="+mj-lt"/>
              </a:rPr>
              <a:t>için</a:t>
            </a:r>
            <a:r>
              <a:rPr lang="en-US" sz="3200" dirty="0">
                <a:latin typeface="+mj-lt"/>
              </a:rPr>
              <a:t> </a:t>
            </a:r>
            <a:r>
              <a:rPr lang="en-US" sz="3200" dirty="0" err="1">
                <a:latin typeface="+mj-lt"/>
              </a:rPr>
              <a:t>önerilir</a:t>
            </a:r>
            <a:r>
              <a:rPr lang="en-US" sz="3200" dirty="0">
                <a:latin typeface="+mj-lt"/>
              </a:rPr>
              <a:t>.</a:t>
            </a:r>
            <a:endParaRPr lang="tr-TR" sz="3200" dirty="0">
              <a:latin typeface="+mj-lt"/>
            </a:endParaRPr>
          </a:p>
          <a:p>
            <a:pPr lvl="0" algn="just">
              <a:lnSpc>
                <a:spcPct val="114000"/>
              </a:lnSpc>
              <a:spcBef>
                <a:spcPts val="600"/>
              </a:spcBef>
              <a:spcAft>
                <a:spcPts val="600"/>
              </a:spcAft>
            </a:pPr>
            <a:endParaRPr lang="tr-TR" sz="3200" dirty="0">
              <a:latin typeface="+mj-lt"/>
            </a:endParaRPr>
          </a:p>
          <a:p>
            <a:pPr algn="just">
              <a:lnSpc>
                <a:spcPct val="114000"/>
              </a:lnSpc>
              <a:spcBef>
                <a:spcPts val="600"/>
              </a:spcBef>
              <a:spcAft>
                <a:spcPts val="600"/>
              </a:spcAft>
            </a:pPr>
            <a:r>
              <a:rPr lang="tr-TR" sz="3200" b="1" cap="all" spc="200" dirty="0">
                <a:solidFill>
                  <a:srgbClr val="C00000"/>
                </a:solidFill>
                <a:latin typeface="+mj-lt"/>
              </a:rPr>
              <a:t>CERRAHİ MASKELER</a:t>
            </a:r>
          </a:p>
          <a:p>
            <a:pPr algn="just">
              <a:lnSpc>
                <a:spcPct val="114000"/>
              </a:lnSpc>
              <a:spcBef>
                <a:spcPts val="600"/>
              </a:spcBef>
              <a:spcAft>
                <a:spcPts val="600"/>
              </a:spcAft>
            </a:pPr>
            <a:r>
              <a:rPr lang="en-US" sz="3200" dirty="0" err="1">
                <a:latin typeface="+mj-lt"/>
              </a:rPr>
              <a:t>Cerrahi</a:t>
            </a:r>
            <a:r>
              <a:rPr lang="en-US" sz="3200" dirty="0">
                <a:latin typeface="+mj-lt"/>
              </a:rPr>
              <a:t> </a:t>
            </a:r>
            <a:r>
              <a:rPr lang="en-US" sz="3200" dirty="0" err="1">
                <a:latin typeface="+mj-lt"/>
              </a:rPr>
              <a:t>maskeler</a:t>
            </a:r>
            <a:r>
              <a:rPr lang="en-US" sz="3200" dirty="0">
                <a:latin typeface="+mj-lt"/>
              </a:rPr>
              <a:t>, </a:t>
            </a:r>
            <a:r>
              <a:rPr lang="en-US" sz="3200" dirty="0" err="1">
                <a:latin typeface="+mj-lt"/>
              </a:rPr>
              <a:t>içinde</a:t>
            </a:r>
            <a:r>
              <a:rPr lang="en-US" sz="3200" dirty="0">
                <a:latin typeface="+mj-lt"/>
              </a:rPr>
              <a:t> </a:t>
            </a:r>
            <a:r>
              <a:rPr lang="en-US" sz="3200" dirty="0" err="1">
                <a:latin typeface="+mj-lt"/>
              </a:rPr>
              <a:t>bulunduğumuz</a:t>
            </a:r>
            <a:r>
              <a:rPr lang="en-US" sz="3200" dirty="0">
                <a:latin typeface="+mj-lt"/>
              </a:rPr>
              <a:t> </a:t>
            </a:r>
            <a:r>
              <a:rPr lang="en-US" sz="3200" dirty="0" err="1">
                <a:latin typeface="+mj-lt"/>
              </a:rPr>
              <a:t>Koronavirüs</a:t>
            </a:r>
            <a:r>
              <a:rPr lang="en-US" sz="3200" dirty="0">
                <a:latin typeface="+mj-lt"/>
              </a:rPr>
              <a:t> </a:t>
            </a:r>
            <a:r>
              <a:rPr lang="en-US" sz="3200" dirty="0" err="1">
                <a:latin typeface="+mj-lt"/>
              </a:rPr>
              <a:t>salgınında</a:t>
            </a:r>
            <a:r>
              <a:rPr lang="en-US" sz="3200" dirty="0">
                <a:latin typeface="+mj-lt"/>
              </a:rPr>
              <a:t> </a:t>
            </a:r>
            <a:r>
              <a:rPr lang="en-US" sz="3200" dirty="0" err="1">
                <a:latin typeface="+mj-lt"/>
              </a:rPr>
              <a:t>aerosolizasyona</a:t>
            </a:r>
            <a:r>
              <a:rPr lang="en-US" sz="3200" dirty="0">
                <a:latin typeface="+mj-lt"/>
              </a:rPr>
              <a:t> </a:t>
            </a:r>
            <a:r>
              <a:rPr lang="en-US" sz="3200" dirty="0" err="1">
                <a:latin typeface="+mj-lt"/>
              </a:rPr>
              <a:t>neden</a:t>
            </a:r>
            <a:r>
              <a:rPr lang="en-US" sz="3200" dirty="0">
                <a:latin typeface="+mj-lt"/>
              </a:rPr>
              <a:t> </a:t>
            </a:r>
            <a:r>
              <a:rPr lang="en-US" sz="3200" dirty="0" err="1">
                <a:latin typeface="+mj-lt"/>
              </a:rPr>
              <a:t>olan</a:t>
            </a:r>
            <a:r>
              <a:rPr lang="en-US" sz="3200" dirty="0">
                <a:latin typeface="+mj-lt"/>
              </a:rPr>
              <a:t> </a:t>
            </a:r>
            <a:r>
              <a:rPr lang="en-US" sz="3200" dirty="0" err="1">
                <a:latin typeface="+mj-lt"/>
              </a:rPr>
              <a:t>işlemlerin</a:t>
            </a:r>
            <a:r>
              <a:rPr lang="en-US" sz="3200" dirty="0">
                <a:latin typeface="+mj-lt"/>
              </a:rPr>
              <a:t> </a:t>
            </a:r>
            <a:r>
              <a:rPr lang="en-US" sz="3200" dirty="0" err="1">
                <a:latin typeface="+mj-lt"/>
              </a:rPr>
              <a:t>uygulanmadığı</a:t>
            </a:r>
            <a:r>
              <a:rPr lang="en-US" sz="3200" dirty="0">
                <a:latin typeface="+mj-lt"/>
              </a:rPr>
              <a:t> </a:t>
            </a:r>
            <a:r>
              <a:rPr lang="en-US" sz="3200" dirty="0" err="1">
                <a:latin typeface="+mj-lt"/>
              </a:rPr>
              <a:t>veya</a:t>
            </a:r>
            <a:r>
              <a:rPr lang="en-US" sz="3200" dirty="0">
                <a:latin typeface="+mj-lt"/>
              </a:rPr>
              <a:t> </a:t>
            </a:r>
            <a:r>
              <a:rPr lang="en-US" sz="3200" dirty="0" err="1">
                <a:latin typeface="+mj-lt"/>
              </a:rPr>
              <a:t>potansiyel</a:t>
            </a:r>
            <a:r>
              <a:rPr lang="en-US" sz="3200" dirty="0">
                <a:latin typeface="+mj-lt"/>
              </a:rPr>
              <a:t> </a:t>
            </a:r>
            <a:r>
              <a:rPr lang="en-US" sz="3200" dirty="0" err="1">
                <a:latin typeface="+mj-lt"/>
              </a:rPr>
              <a:t>virüs</a:t>
            </a:r>
            <a:r>
              <a:rPr lang="en-US" sz="3200" dirty="0">
                <a:latin typeface="+mj-lt"/>
              </a:rPr>
              <a:t> </a:t>
            </a:r>
            <a:r>
              <a:rPr lang="en-US" sz="3200" dirty="0" err="1">
                <a:latin typeface="+mj-lt"/>
              </a:rPr>
              <a:t>yükünün</a:t>
            </a:r>
            <a:r>
              <a:rPr lang="en-US" sz="3200" dirty="0">
                <a:latin typeface="+mj-lt"/>
              </a:rPr>
              <a:t> </a:t>
            </a:r>
            <a:r>
              <a:rPr lang="en-US" sz="3200" dirty="0" err="1">
                <a:latin typeface="+mj-lt"/>
              </a:rPr>
              <a:t>çok</a:t>
            </a:r>
            <a:r>
              <a:rPr lang="en-US" sz="3200" dirty="0">
                <a:latin typeface="+mj-lt"/>
              </a:rPr>
              <a:t> </a:t>
            </a:r>
            <a:r>
              <a:rPr lang="en-US" sz="3200" dirty="0" err="1">
                <a:latin typeface="+mj-lt"/>
              </a:rPr>
              <a:t>yüksek</a:t>
            </a:r>
            <a:r>
              <a:rPr lang="en-US" sz="3200" dirty="0">
                <a:latin typeface="+mj-lt"/>
              </a:rPr>
              <a:t> </a:t>
            </a:r>
            <a:r>
              <a:rPr lang="en-US" sz="3200" dirty="0" err="1">
                <a:latin typeface="+mj-lt"/>
              </a:rPr>
              <a:t>olmadığı</a:t>
            </a:r>
            <a:r>
              <a:rPr lang="en-US" sz="3200" dirty="0">
                <a:latin typeface="+mj-lt"/>
              </a:rPr>
              <a:t>, </a:t>
            </a:r>
            <a:r>
              <a:rPr lang="en-US" sz="3200" dirty="0" err="1">
                <a:latin typeface="+mj-lt"/>
              </a:rPr>
              <a:t>yani</a:t>
            </a:r>
            <a:r>
              <a:rPr lang="en-US" sz="3200" dirty="0">
                <a:latin typeface="+mj-lt"/>
              </a:rPr>
              <a:t> N95 </a:t>
            </a:r>
            <a:r>
              <a:rPr lang="en-US" sz="3200" dirty="0" err="1">
                <a:latin typeface="+mj-lt"/>
              </a:rPr>
              <a:t>maskenin</a:t>
            </a:r>
            <a:r>
              <a:rPr lang="en-US" sz="3200" dirty="0">
                <a:latin typeface="+mj-lt"/>
              </a:rPr>
              <a:t> </a:t>
            </a:r>
            <a:r>
              <a:rPr lang="en-US" sz="3200" dirty="0" err="1">
                <a:latin typeface="+mj-lt"/>
              </a:rPr>
              <a:t>kullanımına</a:t>
            </a:r>
            <a:r>
              <a:rPr lang="en-US" sz="3200" dirty="0">
                <a:latin typeface="+mj-lt"/>
              </a:rPr>
              <a:t> </a:t>
            </a:r>
            <a:r>
              <a:rPr lang="en-US" sz="3200" dirty="0" err="1">
                <a:latin typeface="+mj-lt"/>
              </a:rPr>
              <a:t>ihtiyaç</a:t>
            </a:r>
            <a:r>
              <a:rPr lang="en-US" sz="3200" dirty="0">
                <a:latin typeface="+mj-lt"/>
              </a:rPr>
              <a:t> </a:t>
            </a:r>
            <a:r>
              <a:rPr lang="en-US" sz="3200" dirty="0" err="1">
                <a:latin typeface="+mj-lt"/>
              </a:rPr>
              <a:t>bulunmayan</a:t>
            </a:r>
            <a:r>
              <a:rPr lang="en-US" sz="3200" dirty="0">
                <a:latin typeface="+mj-lt"/>
              </a:rPr>
              <a:t> </a:t>
            </a:r>
            <a:r>
              <a:rPr lang="en-US" sz="3200" dirty="0" err="1">
                <a:latin typeface="+mj-lt"/>
              </a:rPr>
              <a:t>alanlarda</a:t>
            </a:r>
            <a:r>
              <a:rPr lang="en-US" sz="3200" dirty="0">
                <a:latin typeface="+mj-lt"/>
              </a:rPr>
              <a:t> </a:t>
            </a:r>
            <a:r>
              <a:rPr lang="en-US" sz="3200" dirty="0" err="1">
                <a:latin typeface="+mj-lt"/>
              </a:rPr>
              <a:t>kullanım</a:t>
            </a:r>
            <a:r>
              <a:rPr lang="en-US" sz="3200" dirty="0">
                <a:latin typeface="+mj-lt"/>
              </a:rPr>
              <a:t> </a:t>
            </a:r>
            <a:r>
              <a:rPr lang="en-US" sz="3200" dirty="0" err="1">
                <a:latin typeface="+mj-lt"/>
              </a:rPr>
              <a:t>için</a:t>
            </a:r>
            <a:r>
              <a:rPr lang="en-US" sz="3200" dirty="0">
                <a:latin typeface="+mj-lt"/>
              </a:rPr>
              <a:t> </a:t>
            </a:r>
            <a:r>
              <a:rPr lang="en-US" sz="3200" dirty="0" err="1">
                <a:latin typeface="+mj-lt"/>
              </a:rPr>
              <a:t>uygundur</a:t>
            </a:r>
            <a:r>
              <a:rPr lang="en-US" sz="3200" dirty="0">
                <a:latin typeface="+mj-lt"/>
              </a:rPr>
              <a:t>. Bu </a:t>
            </a:r>
            <a:r>
              <a:rPr lang="en-US" sz="3200" dirty="0" err="1">
                <a:latin typeface="+mj-lt"/>
              </a:rPr>
              <a:t>maskeler</a:t>
            </a:r>
            <a:r>
              <a:rPr lang="en-US" sz="3200" dirty="0">
                <a:latin typeface="+mj-lt"/>
              </a:rPr>
              <a:t>, </a:t>
            </a:r>
            <a:r>
              <a:rPr lang="en-US" sz="3200" dirty="0" err="1">
                <a:latin typeface="+mj-lt"/>
              </a:rPr>
              <a:t>özellikle</a:t>
            </a:r>
            <a:r>
              <a:rPr lang="en-US" sz="3200" dirty="0">
                <a:latin typeface="+mj-lt"/>
              </a:rPr>
              <a:t> </a:t>
            </a:r>
            <a:r>
              <a:rPr lang="en-US" sz="3200" dirty="0" err="1">
                <a:latin typeface="+mj-lt"/>
              </a:rPr>
              <a:t>kullanan</a:t>
            </a:r>
            <a:r>
              <a:rPr lang="en-US" sz="3200" dirty="0">
                <a:latin typeface="+mj-lt"/>
              </a:rPr>
              <a:t> </a:t>
            </a:r>
            <a:r>
              <a:rPr lang="en-US" sz="3200" dirty="0" err="1">
                <a:latin typeface="+mj-lt"/>
              </a:rPr>
              <a:t>kişinin</a:t>
            </a:r>
            <a:r>
              <a:rPr lang="en-US" sz="3200" dirty="0">
                <a:latin typeface="+mj-lt"/>
              </a:rPr>
              <a:t> </a:t>
            </a:r>
            <a:r>
              <a:rPr lang="en-US" sz="3200" dirty="0" err="1">
                <a:latin typeface="+mj-lt"/>
              </a:rPr>
              <a:t>öksürmesi</a:t>
            </a:r>
            <a:r>
              <a:rPr lang="en-US" sz="3200" dirty="0">
                <a:latin typeface="+mj-lt"/>
              </a:rPr>
              <a:t> </a:t>
            </a:r>
            <a:r>
              <a:rPr lang="en-US" sz="3200" dirty="0" err="1">
                <a:latin typeface="+mj-lt"/>
              </a:rPr>
              <a:t>veya</a:t>
            </a:r>
            <a:r>
              <a:rPr lang="en-US" sz="3200" dirty="0">
                <a:latin typeface="+mj-lt"/>
              </a:rPr>
              <a:t> </a:t>
            </a:r>
            <a:r>
              <a:rPr lang="en-US" sz="3200" dirty="0" err="1">
                <a:latin typeface="+mj-lt"/>
              </a:rPr>
              <a:t>hapşırması</a:t>
            </a:r>
            <a:r>
              <a:rPr lang="en-US" sz="3200" dirty="0">
                <a:latin typeface="+mj-lt"/>
              </a:rPr>
              <a:t> </a:t>
            </a:r>
            <a:r>
              <a:rPr lang="en-US" sz="3200" dirty="0" err="1">
                <a:latin typeface="+mj-lt"/>
              </a:rPr>
              <a:t>gibi</a:t>
            </a:r>
            <a:r>
              <a:rPr lang="en-US" sz="3200" dirty="0">
                <a:latin typeface="+mj-lt"/>
              </a:rPr>
              <a:t> </a:t>
            </a:r>
            <a:r>
              <a:rPr lang="en-US" sz="3200" dirty="0" err="1">
                <a:latin typeface="+mj-lt"/>
              </a:rPr>
              <a:t>durumlarda</a:t>
            </a:r>
            <a:r>
              <a:rPr lang="en-US" sz="3200" dirty="0">
                <a:latin typeface="+mj-lt"/>
              </a:rPr>
              <a:t> </a:t>
            </a:r>
            <a:r>
              <a:rPr lang="en-US" sz="3200" dirty="0" err="1">
                <a:latin typeface="+mj-lt"/>
              </a:rPr>
              <a:t>solunum</a:t>
            </a:r>
            <a:r>
              <a:rPr lang="en-US" sz="3200" dirty="0">
                <a:latin typeface="+mj-lt"/>
              </a:rPr>
              <a:t> </a:t>
            </a:r>
            <a:r>
              <a:rPr lang="en-US" sz="3200" dirty="0" err="1">
                <a:latin typeface="+mj-lt"/>
              </a:rPr>
              <a:t>salgılarının</a:t>
            </a:r>
            <a:r>
              <a:rPr lang="en-US" sz="3200" dirty="0">
                <a:latin typeface="+mj-lt"/>
              </a:rPr>
              <a:t> </a:t>
            </a:r>
            <a:r>
              <a:rPr lang="en-US" sz="3200" dirty="0" err="1">
                <a:latin typeface="+mj-lt"/>
              </a:rPr>
              <a:t>ortama</a:t>
            </a:r>
            <a:r>
              <a:rPr lang="en-US" sz="3200" dirty="0">
                <a:latin typeface="+mj-lt"/>
              </a:rPr>
              <a:t> </a:t>
            </a:r>
            <a:r>
              <a:rPr lang="en-US" sz="3200" dirty="0" err="1">
                <a:latin typeface="+mj-lt"/>
              </a:rPr>
              <a:t>yayılmasını</a:t>
            </a:r>
            <a:r>
              <a:rPr lang="en-US" sz="3200" dirty="0">
                <a:latin typeface="+mj-lt"/>
              </a:rPr>
              <a:t> </a:t>
            </a:r>
            <a:r>
              <a:rPr lang="en-US" sz="3200" dirty="0" err="1">
                <a:latin typeface="+mj-lt"/>
              </a:rPr>
              <a:t>engeller</a:t>
            </a:r>
            <a:r>
              <a:rPr lang="en-US" sz="3200" dirty="0">
                <a:latin typeface="+mj-lt"/>
              </a:rPr>
              <a:t>, </a:t>
            </a:r>
            <a:r>
              <a:rPr lang="en-US" sz="3200" dirty="0" err="1">
                <a:latin typeface="+mj-lt"/>
              </a:rPr>
              <a:t>öte</a:t>
            </a:r>
            <a:r>
              <a:rPr lang="en-US" sz="3200" dirty="0">
                <a:latin typeface="+mj-lt"/>
              </a:rPr>
              <a:t> </a:t>
            </a:r>
            <a:r>
              <a:rPr lang="en-US" sz="3200" dirty="0" err="1">
                <a:latin typeface="+mj-lt"/>
              </a:rPr>
              <a:t>yandan</a:t>
            </a:r>
            <a:r>
              <a:rPr lang="en-US" sz="3200" dirty="0">
                <a:latin typeface="+mj-lt"/>
              </a:rPr>
              <a:t> </a:t>
            </a:r>
            <a:r>
              <a:rPr lang="en-US" sz="3200" dirty="0" err="1">
                <a:latin typeface="+mj-lt"/>
              </a:rPr>
              <a:t>havada</a:t>
            </a:r>
            <a:r>
              <a:rPr lang="en-US" sz="3200" dirty="0">
                <a:latin typeface="+mj-lt"/>
              </a:rPr>
              <a:t> </a:t>
            </a:r>
            <a:r>
              <a:rPr lang="en-US" sz="3200" dirty="0" err="1">
                <a:latin typeface="+mj-lt"/>
              </a:rPr>
              <a:t>bulunan</a:t>
            </a:r>
            <a:r>
              <a:rPr lang="en-US" sz="3200" dirty="0">
                <a:latin typeface="+mj-lt"/>
              </a:rPr>
              <a:t> </a:t>
            </a:r>
            <a:r>
              <a:rPr lang="en-US" sz="3200" dirty="0" err="1">
                <a:latin typeface="+mj-lt"/>
              </a:rPr>
              <a:t>nispeten</a:t>
            </a:r>
            <a:r>
              <a:rPr lang="en-US" sz="3200" dirty="0">
                <a:latin typeface="+mj-lt"/>
              </a:rPr>
              <a:t> </a:t>
            </a:r>
            <a:r>
              <a:rPr lang="en-US" sz="3200" dirty="0" err="1">
                <a:latin typeface="+mj-lt"/>
              </a:rPr>
              <a:t>büyük</a:t>
            </a:r>
            <a:r>
              <a:rPr lang="en-US" sz="3200" dirty="0">
                <a:latin typeface="+mj-lt"/>
              </a:rPr>
              <a:t> </a:t>
            </a:r>
            <a:r>
              <a:rPr lang="en-US" sz="3200" dirty="0" err="1">
                <a:latin typeface="+mj-lt"/>
              </a:rPr>
              <a:t>parçacıkların</a:t>
            </a:r>
            <a:r>
              <a:rPr lang="en-US" sz="3200" dirty="0">
                <a:latin typeface="+mj-lt"/>
              </a:rPr>
              <a:t> </a:t>
            </a:r>
            <a:r>
              <a:rPr lang="en-US" sz="3200" dirty="0" err="1">
                <a:latin typeface="+mj-lt"/>
              </a:rPr>
              <a:t>kullanan</a:t>
            </a:r>
            <a:r>
              <a:rPr lang="en-US" sz="3200" dirty="0">
                <a:latin typeface="+mj-lt"/>
              </a:rPr>
              <a:t> </a:t>
            </a:r>
            <a:r>
              <a:rPr lang="en-US" sz="3200" dirty="0" err="1">
                <a:latin typeface="+mj-lt"/>
              </a:rPr>
              <a:t>kişinin</a:t>
            </a:r>
            <a:r>
              <a:rPr lang="en-US" sz="3200" dirty="0">
                <a:latin typeface="+mj-lt"/>
              </a:rPr>
              <a:t> </a:t>
            </a:r>
            <a:r>
              <a:rPr lang="en-US" sz="3200" dirty="0" err="1">
                <a:latin typeface="+mj-lt"/>
              </a:rPr>
              <a:t>solunum</a:t>
            </a:r>
            <a:r>
              <a:rPr lang="en-US" sz="3200" dirty="0">
                <a:latin typeface="+mj-lt"/>
              </a:rPr>
              <a:t> </a:t>
            </a:r>
            <a:r>
              <a:rPr lang="en-US" sz="3200" dirty="0" err="1">
                <a:latin typeface="+mj-lt"/>
              </a:rPr>
              <a:t>yollarına</a:t>
            </a:r>
            <a:r>
              <a:rPr lang="en-US" sz="3200" dirty="0">
                <a:latin typeface="+mj-lt"/>
              </a:rPr>
              <a:t> </a:t>
            </a:r>
            <a:r>
              <a:rPr lang="en-US" sz="3200" dirty="0" err="1">
                <a:latin typeface="+mj-lt"/>
              </a:rPr>
              <a:t>girme</a:t>
            </a:r>
            <a:r>
              <a:rPr lang="en-US" sz="3200" dirty="0">
                <a:latin typeface="+mj-lt"/>
              </a:rPr>
              <a:t> </a:t>
            </a:r>
            <a:r>
              <a:rPr lang="en-US" sz="3200" dirty="0" err="1">
                <a:latin typeface="+mj-lt"/>
              </a:rPr>
              <a:t>ihtimalini</a:t>
            </a:r>
            <a:r>
              <a:rPr lang="en-US" sz="3200" dirty="0">
                <a:latin typeface="+mj-lt"/>
              </a:rPr>
              <a:t> </a:t>
            </a:r>
            <a:r>
              <a:rPr lang="en-US" sz="3200" dirty="0" err="1">
                <a:latin typeface="+mj-lt"/>
              </a:rPr>
              <a:t>azaltır</a:t>
            </a:r>
            <a:r>
              <a:rPr lang="en-US" sz="3200" dirty="0">
                <a:latin typeface="+mj-lt"/>
              </a:rPr>
              <a:t>. </a:t>
            </a:r>
            <a:r>
              <a:rPr lang="en-US" sz="3200" dirty="0" err="1">
                <a:latin typeface="+mj-lt"/>
              </a:rPr>
              <a:t>Koronavirüs</a:t>
            </a:r>
            <a:r>
              <a:rPr lang="en-US" sz="3200" dirty="0">
                <a:latin typeface="+mj-lt"/>
              </a:rPr>
              <a:t> </a:t>
            </a:r>
            <a:r>
              <a:rPr lang="en-US" sz="3200" dirty="0" err="1">
                <a:latin typeface="+mj-lt"/>
              </a:rPr>
              <a:t>salgınında</a:t>
            </a:r>
            <a:r>
              <a:rPr lang="en-US" sz="3200" dirty="0">
                <a:latin typeface="+mj-lt"/>
              </a:rPr>
              <a:t>; </a:t>
            </a:r>
            <a:r>
              <a:rPr lang="en-US" sz="3200" dirty="0" err="1">
                <a:latin typeface="+mj-lt"/>
              </a:rPr>
              <a:t>sağlık</a:t>
            </a:r>
            <a:r>
              <a:rPr lang="en-US" sz="3200" dirty="0">
                <a:latin typeface="+mj-lt"/>
              </a:rPr>
              <a:t> </a:t>
            </a:r>
            <a:r>
              <a:rPr lang="en-US" sz="3200" dirty="0" err="1">
                <a:latin typeface="+mj-lt"/>
              </a:rPr>
              <a:t>çalışanları</a:t>
            </a:r>
            <a:r>
              <a:rPr lang="en-US" sz="3200" dirty="0">
                <a:latin typeface="+mj-lt"/>
              </a:rPr>
              <a:t>, </a:t>
            </a:r>
            <a:r>
              <a:rPr lang="en-US" sz="3200" dirty="0" err="1">
                <a:latin typeface="+mj-lt"/>
              </a:rPr>
              <a:t>bakıcılar</a:t>
            </a:r>
            <a:r>
              <a:rPr lang="en-US" sz="3200" dirty="0">
                <a:latin typeface="+mj-lt"/>
              </a:rPr>
              <a:t> </a:t>
            </a:r>
            <a:r>
              <a:rPr lang="en-US" sz="3200" dirty="0" err="1">
                <a:latin typeface="+mj-lt"/>
              </a:rPr>
              <a:t>ve</a:t>
            </a:r>
            <a:r>
              <a:rPr lang="en-US" sz="3200" dirty="0">
                <a:latin typeface="+mj-lt"/>
              </a:rPr>
              <a:t> hasta </a:t>
            </a:r>
            <a:r>
              <a:rPr lang="en-US" sz="3200" dirty="0" err="1">
                <a:latin typeface="+mj-lt"/>
              </a:rPr>
              <a:t>insanlar</a:t>
            </a:r>
            <a:r>
              <a:rPr lang="en-US" sz="3200" dirty="0">
                <a:latin typeface="+mj-lt"/>
              </a:rPr>
              <a:t> </a:t>
            </a:r>
            <a:r>
              <a:rPr lang="en-US" sz="3200" dirty="0" err="1">
                <a:latin typeface="+mj-lt"/>
              </a:rPr>
              <a:t>için</a:t>
            </a:r>
            <a:r>
              <a:rPr lang="en-US" sz="3200" dirty="0">
                <a:latin typeface="+mj-lt"/>
              </a:rPr>
              <a:t> </a:t>
            </a:r>
            <a:r>
              <a:rPr lang="en-US" sz="3200" dirty="0" err="1">
                <a:latin typeface="+mj-lt"/>
              </a:rPr>
              <a:t>cerrahi</a:t>
            </a:r>
            <a:r>
              <a:rPr lang="en-US" sz="3200" dirty="0">
                <a:latin typeface="+mj-lt"/>
              </a:rPr>
              <a:t> </a:t>
            </a:r>
            <a:r>
              <a:rPr lang="en-US" sz="3200" dirty="0" err="1">
                <a:latin typeface="+mj-lt"/>
              </a:rPr>
              <a:t>maske</a:t>
            </a:r>
            <a:r>
              <a:rPr lang="en-US" sz="3200" dirty="0">
                <a:latin typeface="+mj-lt"/>
              </a:rPr>
              <a:t> </a:t>
            </a:r>
            <a:r>
              <a:rPr lang="en-US" sz="3200" dirty="0" err="1">
                <a:latin typeface="+mj-lt"/>
              </a:rPr>
              <a:t>önerilir</a:t>
            </a:r>
            <a:r>
              <a:rPr lang="en-US" sz="3200" dirty="0">
                <a:latin typeface="+mj-lt"/>
              </a:rPr>
              <a:t>.</a:t>
            </a:r>
            <a:endParaRPr lang="tr-TR" sz="3200" dirty="0">
              <a:latin typeface="+mj-lt"/>
            </a:endParaRPr>
          </a:p>
          <a:p>
            <a:pPr lvl="0" algn="just">
              <a:lnSpc>
                <a:spcPct val="114000"/>
              </a:lnSpc>
              <a:spcBef>
                <a:spcPts val="600"/>
              </a:spcBef>
              <a:spcAft>
                <a:spcPts val="600"/>
              </a:spcAft>
            </a:pPr>
            <a:endParaRPr lang="tr-TR" sz="3200" dirty="0">
              <a:latin typeface="+mj-lt"/>
            </a:endParaRPr>
          </a:p>
          <a:p>
            <a:pPr lvl="0" algn="just">
              <a:lnSpc>
                <a:spcPct val="114000"/>
              </a:lnSpc>
              <a:spcBef>
                <a:spcPts val="600"/>
              </a:spcBef>
              <a:spcAft>
                <a:spcPts val="600"/>
              </a:spcAft>
            </a:pPr>
            <a:r>
              <a:rPr lang="tr-TR" sz="3200" b="1" cap="all" spc="200" dirty="0">
                <a:solidFill>
                  <a:srgbClr val="C00000"/>
                </a:solidFill>
                <a:latin typeface="+mj-lt"/>
              </a:rPr>
              <a:t>KUMAŞ / EV YAPIMI MASKELER</a:t>
            </a:r>
          </a:p>
          <a:p>
            <a:pPr algn="just">
              <a:lnSpc>
                <a:spcPct val="114000"/>
              </a:lnSpc>
              <a:spcBef>
                <a:spcPts val="600"/>
              </a:spcBef>
              <a:spcAft>
                <a:spcPts val="600"/>
              </a:spcAft>
            </a:pPr>
            <a:r>
              <a:rPr lang="en-US" sz="3200" dirty="0" err="1">
                <a:latin typeface="+mj-lt"/>
              </a:rPr>
              <a:t>Kumaştan</a:t>
            </a:r>
            <a:r>
              <a:rPr lang="en-US" sz="3200" dirty="0">
                <a:latin typeface="+mj-lt"/>
              </a:rPr>
              <a:t> (</a:t>
            </a:r>
            <a:r>
              <a:rPr lang="en-US" sz="3200" dirty="0" err="1">
                <a:latin typeface="+mj-lt"/>
              </a:rPr>
              <a:t>eşarp</a:t>
            </a:r>
            <a:r>
              <a:rPr lang="en-US" sz="3200" dirty="0">
                <a:latin typeface="+mj-lt"/>
              </a:rPr>
              <a:t> </a:t>
            </a:r>
            <a:r>
              <a:rPr lang="en-US" sz="3200" dirty="0" err="1">
                <a:latin typeface="+mj-lt"/>
              </a:rPr>
              <a:t>gibi</a:t>
            </a:r>
            <a:r>
              <a:rPr lang="en-US" sz="3200" dirty="0">
                <a:latin typeface="+mj-lt"/>
              </a:rPr>
              <a:t>) </a:t>
            </a:r>
            <a:r>
              <a:rPr lang="en-US" sz="3200" dirty="0" err="1">
                <a:latin typeface="+mj-lt"/>
              </a:rPr>
              <a:t>yapılan</a:t>
            </a:r>
            <a:r>
              <a:rPr lang="en-US" sz="3200" dirty="0">
                <a:latin typeface="+mj-lt"/>
              </a:rPr>
              <a:t> </a:t>
            </a:r>
            <a:r>
              <a:rPr lang="en-US" sz="3200" dirty="0" err="1">
                <a:latin typeface="+mj-lt"/>
              </a:rPr>
              <a:t>maskelerin</a:t>
            </a:r>
            <a:r>
              <a:rPr lang="en-US" sz="3200" dirty="0">
                <a:latin typeface="+mj-lt"/>
              </a:rPr>
              <a:t> </a:t>
            </a:r>
            <a:r>
              <a:rPr lang="en-US" sz="3200" dirty="0" err="1">
                <a:latin typeface="+mj-lt"/>
              </a:rPr>
              <a:t>koruyuculuğu</a:t>
            </a:r>
            <a:r>
              <a:rPr lang="en-US" sz="3200" dirty="0">
                <a:latin typeface="+mj-lt"/>
              </a:rPr>
              <a:t> (</a:t>
            </a:r>
            <a:r>
              <a:rPr lang="en-US" sz="3200" dirty="0" err="1">
                <a:latin typeface="+mj-lt"/>
              </a:rPr>
              <a:t>gözenek</a:t>
            </a:r>
            <a:r>
              <a:rPr lang="en-US" sz="3200" dirty="0">
                <a:latin typeface="+mj-lt"/>
              </a:rPr>
              <a:t> </a:t>
            </a:r>
            <a:r>
              <a:rPr lang="en-US" sz="3200" dirty="0" err="1">
                <a:latin typeface="+mj-lt"/>
              </a:rPr>
              <a:t>boyutu</a:t>
            </a:r>
            <a:r>
              <a:rPr lang="en-US" sz="3200" dirty="0">
                <a:latin typeface="+mj-lt"/>
              </a:rPr>
              <a:t>), </a:t>
            </a:r>
            <a:r>
              <a:rPr lang="en-US" sz="3200" dirty="0" err="1">
                <a:latin typeface="+mj-lt"/>
              </a:rPr>
              <a:t>kullanılan</a:t>
            </a:r>
            <a:r>
              <a:rPr lang="en-US" sz="3200" dirty="0">
                <a:latin typeface="+mj-lt"/>
              </a:rPr>
              <a:t> </a:t>
            </a:r>
            <a:r>
              <a:rPr lang="en-US" sz="3200" dirty="0" err="1">
                <a:latin typeface="+mj-lt"/>
              </a:rPr>
              <a:t>kumaşın</a:t>
            </a:r>
            <a:r>
              <a:rPr lang="en-US" sz="3200" dirty="0">
                <a:latin typeface="+mj-lt"/>
              </a:rPr>
              <a:t> </a:t>
            </a:r>
            <a:r>
              <a:rPr lang="en-US" sz="3200" dirty="0" err="1">
                <a:latin typeface="+mj-lt"/>
              </a:rPr>
              <a:t>çeşidine</a:t>
            </a:r>
            <a:r>
              <a:rPr lang="en-US" sz="3200" dirty="0">
                <a:latin typeface="+mj-lt"/>
              </a:rPr>
              <a:t> </a:t>
            </a:r>
            <a:r>
              <a:rPr lang="en-US" sz="3200" dirty="0" err="1">
                <a:latin typeface="+mj-lt"/>
              </a:rPr>
              <a:t>bağlı</a:t>
            </a:r>
            <a:r>
              <a:rPr lang="en-US" sz="3200" dirty="0">
                <a:latin typeface="+mj-lt"/>
              </a:rPr>
              <a:t> </a:t>
            </a:r>
            <a:r>
              <a:rPr lang="en-US" sz="3200" dirty="0" err="1">
                <a:latin typeface="+mj-lt"/>
              </a:rPr>
              <a:t>olarak</a:t>
            </a:r>
            <a:r>
              <a:rPr lang="en-US" sz="3200" dirty="0">
                <a:latin typeface="+mj-lt"/>
              </a:rPr>
              <a:t> </a:t>
            </a:r>
            <a:r>
              <a:rPr lang="en-US" sz="3200" dirty="0" err="1">
                <a:latin typeface="+mj-lt"/>
              </a:rPr>
              <a:t>değişkenlik</a:t>
            </a:r>
            <a:r>
              <a:rPr lang="en-US" sz="3200" dirty="0">
                <a:latin typeface="+mj-lt"/>
              </a:rPr>
              <a:t> </a:t>
            </a:r>
            <a:r>
              <a:rPr lang="en-US" sz="3200" dirty="0" err="1">
                <a:latin typeface="+mj-lt"/>
              </a:rPr>
              <a:t>gösterir</a:t>
            </a:r>
            <a:r>
              <a:rPr lang="en-US" sz="3200" dirty="0">
                <a:latin typeface="+mj-lt"/>
              </a:rPr>
              <a:t>. </a:t>
            </a:r>
            <a:r>
              <a:rPr lang="en-US" sz="3200" dirty="0" err="1">
                <a:latin typeface="+mj-lt"/>
              </a:rPr>
              <a:t>Büyük</a:t>
            </a:r>
            <a:r>
              <a:rPr lang="en-US" sz="3200" dirty="0">
                <a:latin typeface="+mj-lt"/>
              </a:rPr>
              <a:t> </a:t>
            </a:r>
            <a:r>
              <a:rPr lang="en-US" sz="3200" dirty="0" err="1">
                <a:latin typeface="+mj-lt"/>
              </a:rPr>
              <a:t>damlacıklara</a:t>
            </a:r>
            <a:r>
              <a:rPr lang="en-US" sz="3200" dirty="0">
                <a:latin typeface="+mj-lt"/>
              </a:rPr>
              <a:t> </a:t>
            </a:r>
            <a:r>
              <a:rPr lang="en-US" sz="3200" dirty="0" err="1">
                <a:latin typeface="+mj-lt"/>
              </a:rPr>
              <a:t>karşı</a:t>
            </a:r>
            <a:r>
              <a:rPr lang="en-US" sz="3200" dirty="0">
                <a:latin typeface="+mj-lt"/>
              </a:rPr>
              <a:t> </a:t>
            </a:r>
            <a:r>
              <a:rPr lang="en-US" sz="3200" dirty="0" err="1">
                <a:latin typeface="+mj-lt"/>
              </a:rPr>
              <a:t>bir</a:t>
            </a:r>
            <a:r>
              <a:rPr lang="en-US" sz="3200" dirty="0">
                <a:latin typeface="+mj-lt"/>
              </a:rPr>
              <a:t> </a:t>
            </a:r>
            <a:r>
              <a:rPr lang="en-US" sz="3200" dirty="0" err="1">
                <a:latin typeface="+mj-lt"/>
              </a:rPr>
              <a:t>miktar</a:t>
            </a:r>
            <a:r>
              <a:rPr lang="en-US" sz="3200" dirty="0">
                <a:latin typeface="+mj-lt"/>
              </a:rPr>
              <a:t> </a:t>
            </a:r>
            <a:r>
              <a:rPr lang="en-US" sz="3200" dirty="0" err="1">
                <a:latin typeface="+mj-lt"/>
              </a:rPr>
              <a:t>koruma</a:t>
            </a:r>
            <a:r>
              <a:rPr lang="en-US" sz="3200" dirty="0">
                <a:latin typeface="+mj-lt"/>
              </a:rPr>
              <a:t> </a:t>
            </a:r>
            <a:r>
              <a:rPr lang="en-US" sz="3200" dirty="0" err="1">
                <a:latin typeface="+mj-lt"/>
              </a:rPr>
              <a:t>sağlasalar</a:t>
            </a:r>
            <a:r>
              <a:rPr lang="en-US" sz="3200" dirty="0">
                <a:latin typeface="+mj-lt"/>
              </a:rPr>
              <a:t> da, </a:t>
            </a:r>
            <a:r>
              <a:rPr lang="en-US" sz="3200" dirty="0" err="1">
                <a:latin typeface="+mj-lt"/>
              </a:rPr>
              <a:t>filtrasyon</a:t>
            </a:r>
            <a:r>
              <a:rPr lang="en-US" sz="3200" dirty="0">
                <a:latin typeface="+mj-lt"/>
              </a:rPr>
              <a:t> </a:t>
            </a:r>
            <a:r>
              <a:rPr lang="en-US" sz="3200" dirty="0" err="1">
                <a:latin typeface="+mj-lt"/>
              </a:rPr>
              <a:t>kabiliyeti</a:t>
            </a:r>
            <a:r>
              <a:rPr lang="en-US" sz="3200" dirty="0">
                <a:latin typeface="+mj-lt"/>
              </a:rPr>
              <a:t> </a:t>
            </a:r>
            <a:r>
              <a:rPr lang="en-US" sz="3200" dirty="0" err="1">
                <a:latin typeface="+mj-lt"/>
              </a:rPr>
              <a:t>kullanılan</a:t>
            </a:r>
            <a:r>
              <a:rPr lang="en-US" sz="3200" dirty="0">
                <a:latin typeface="+mj-lt"/>
              </a:rPr>
              <a:t> </a:t>
            </a:r>
            <a:r>
              <a:rPr lang="en-US" sz="3200" dirty="0" err="1">
                <a:latin typeface="+mj-lt"/>
              </a:rPr>
              <a:t>kumaş</a:t>
            </a:r>
            <a:r>
              <a:rPr lang="en-US" sz="3200" dirty="0">
                <a:latin typeface="+mj-lt"/>
              </a:rPr>
              <a:t> </a:t>
            </a:r>
            <a:r>
              <a:rPr lang="en-US" sz="3200" dirty="0" err="1">
                <a:latin typeface="+mj-lt"/>
              </a:rPr>
              <a:t>türüne</a:t>
            </a:r>
            <a:r>
              <a:rPr lang="en-US" sz="3200" dirty="0">
                <a:latin typeface="+mj-lt"/>
              </a:rPr>
              <a:t> </a:t>
            </a:r>
            <a:r>
              <a:rPr lang="en-US" sz="3200" dirty="0" err="1">
                <a:latin typeface="+mj-lt"/>
              </a:rPr>
              <a:t>göre</a:t>
            </a:r>
            <a:r>
              <a:rPr lang="en-US" sz="3200" dirty="0">
                <a:latin typeface="+mj-lt"/>
              </a:rPr>
              <a:t> </a:t>
            </a:r>
            <a:r>
              <a:rPr lang="en-US" sz="3200" dirty="0" err="1">
                <a:latin typeface="+mj-lt"/>
              </a:rPr>
              <a:t>değişiklik</a:t>
            </a:r>
            <a:r>
              <a:rPr lang="en-US" sz="3200" dirty="0">
                <a:latin typeface="+mj-lt"/>
              </a:rPr>
              <a:t> </a:t>
            </a:r>
            <a:r>
              <a:rPr lang="en-US" sz="3200" dirty="0" err="1">
                <a:latin typeface="+mj-lt"/>
              </a:rPr>
              <a:t>gösterebilmektedir</a:t>
            </a:r>
            <a:r>
              <a:rPr lang="en-US" sz="3200" dirty="0">
                <a:latin typeface="+mj-lt"/>
              </a:rPr>
              <a:t>. </a:t>
            </a:r>
            <a:r>
              <a:rPr lang="en-US" sz="3200" dirty="0" err="1">
                <a:latin typeface="+mj-lt"/>
              </a:rPr>
              <a:t>Koronavirüs</a:t>
            </a:r>
            <a:r>
              <a:rPr lang="en-US" sz="3200" dirty="0">
                <a:latin typeface="+mj-lt"/>
              </a:rPr>
              <a:t> </a:t>
            </a:r>
            <a:r>
              <a:rPr lang="en-US" sz="3200" dirty="0" err="1">
                <a:latin typeface="+mj-lt"/>
              </a:rPr>
              <a:t>salgınında</a:t>
            </a:r>
            <a:r>
              <a:rPr lang="en-US" sz="3200" dirty="0">
                <a:latin typeface="+mj-lt"/>
              </a:rPr>
              <a:t>, </a:t>
            </a:r>
            <a:r>
              <a:rPr lang="en-US" sz="3200" dirty="0" err="1">
                <a:latin typeface="+mj-lt"/>
              </a:rPr>
              <a:t>tıbbi</a:t>
            </a:r>
            <a:r>
              <a:rPr lang="en-US" sz="3200" dirty="0">
                <a:latin typeface="+mj-lt"/>
              </a:rPr>
              <a:t> </a:t>
            </a:r>
            <a:r>
              <a:rPr lang="en-US" sz="3200" dirty="0" err="1">
                <a:latin typeface="+mj-lt"/>
              </a:rPr>
              <a:t>yüz</a:t>
            </a:r>
            <a:r>
              <a:rPr lang="en-US" sz="3200" dirty="0">
                <a:latin typeface="+mj-lt"/>
              </a:rPr>
              <a:t> </a:t>
            </a:r>
            <a:r>
              <a:rPr lang="en-US" sz="3200" dirty="0" err="1">
                <a:latin typeface="+mj-lt"/>
              </a:rPr>
              <a:t>maskesi</a:t>
            </a:r>
            <a:r>
              <a:rPr lang="en-US" sz="3200" dirty="0">
                <a:latin typeface="+mj-lt"/>
              </a:rPr>
              <a:t> </a:t>
            </a:r>
            <a:r>
              <a:rPr lang="en-US" sz="3200" dirty="0" err="1">
                <a:latin typeface="+mj-lt"/>
              </a:rPr>
              <a:t>temin</a:t>
            </a:r>
            <a:r>
              <a:rPr lang="en-US" sz="3200" dirty="0">
                <a:latin typeface="+mj-lt"/>
              </a:rPr>
              <a:t> </a:t>
            </a:r>
            <a:r>
              <a:rPr lang="en-US" sz="3200" dirty="0" err="1">
                <a:latin typeface="+mj-lt"/>
              </a:rPr>
              <a:t>edilememesi</a:t>
            </a:r>
            <a:r>
              <a:rPr lang="en-US" sz="3200" dirty="0">
                <a:latin typeface="+mj-lt"/>
              </a:rPr>
              <a:t> </a:t>
            </a:r>
            <a:r>
              <a:rPr lang="en-US" sz="3200" dirty="0" err="1">
                <a:latin typeface="+mj-lt"/>
              </a:rPr>
              <a:t>durumunda</a:t>
            </a:r>
            <a:r>
              <a:rPr lang="en-US" sz="3200" dirty="0">
                <a:latin typeface="+mj-lt"/>
              </a:rPr>
              <a:t> </a:t>
            </a:r>
            <a:r>
              <a:rPr lang="en-US" sz="3200" dirty="0" err="1">
                <a:latin typeface="+mj-lt"/>
              </a:rPr>
              <a:t>kullanılması</a:t>
            </a:r>
            <a:r>
              <a:rPr lang="en-US" sz="3200" dirty="0">
                <a:latin typeface="+mj-lt"/>
              </a:rPr>
              <a:t> </a:t>
            </a:r>
            <a:r>
              <a:rPr lang="en-US" sz="3200" dirty="0" err="1">
                <a:latin typeface="+mj-lt"/>
              </a:rPr>
              <a:t>tavsiye</a:t>
            </a:r>
            <a:r>
              <a:rPr lang="en-US" sz="3200" dirty="0">
                <a:latin typeface="+mj-lt"/>
              </a:rPr>
              <a:t> </a:t>
            </a:r>
            <a:r>
              <a:rPr lang="en-US" sz="3200" dirty="0" err="1">
                <a:latin typeface="+mj-lt"/>
              </a:rPr>
              <a:t>edilir</a:t>
            </a:r>
            <a:r>
              <a:rPr lang="en-US" sz="3200" dirty="0" smtClean="0">
                <a:latin typeface="+mj-lt"/>
              </a:rPr>
              <a:t>.</a:t>
            </a:r>
            <a:endParaRPr lang="tr-TR" sz="3200" dirty="0">
              <a:latin typeface="+mj-lt"/>
            </a:endParaRPr>
          </a:p>
        </p:txBody>
      </p:sp>
      <p:sp>
        <p:nvSpPr>
          <p:cNvPr id="7" name="Dikdörtgen 6"/>
          <p:cNvSpPr/>
          <p:nvPr/>
        </p:nvSpPr>
        <p:spPr>
          <a:xfrm>
            <a:off x="0" y="3898920"/>
            <a:ext cx="12585838" cy="15948725"/>
          </a:xfrm>
          <a:prstGeom prst="rect">
            <a:avLst/>
          </a:prstGeom>
        </p:spPr>
        <p:txBody>
          <a:bodyPr wrap="square" lIns="720000" tIns="0" rIns="720000" bIns="0">
            <a:spAutoFit/>
          </a:bodyPr>
          <a:lstStyle/>
          <a:p>
            <a:pPr lvl="0" algn="just">
              <a:lnSpc>
                <a:spcPct val="114000"/>
              </a:lnSpc>
              <a:spcBef>
                <a:spcPts val="600"/>
              </a:spcBef>
              <a:spcAft>
                <a:spcPts val="600"/>
              </a:spcAft>
            </a:pPr>
            <a:r>
              <a:rPr lang="tr-TR" sz="3200" b="1" cap="all" spc="200" dirty="0">
                <a:solidFill>
                  <a:srgbClr val="C00000"/>
                </a:solidFill>
                <a:latin typeface="+mj-lt"/>
              </a:rPr>
              <a:t>COVİD-19 NEDİR?</a:t>
            </a:r>
          </a:p>
          <a:p>
            <a:pPr algn="just">
              <a:lnSpc>
                <a:spcPct val="114000"/>
              </a:lnSpc>
              <a:spcBef>
                <a:spcPts val="600"/>
              </a:spcBef>
              <a:spcAft>
                <a:spcPts val="600"/>
              </a:spcAft>
            </a:pPr>
            <a:r>
              <a:rPr lang="tr-TR" sz="3200" dirty="0" smtClean="0">
                <a:latin typeface="+mj-lt"/>
              </a:rPr>
              <a:t>İlk olarak Çin’in </a:t>
            </a:r>
            <a:r>
              <a:rPr lang="tr-TR" sz="3200" dirty="0" err="1" smtClean="0">
                <a:latin typeface="+mj-lt"/>
              </a:rPr>
              <a:t>Wuhan</a:t>
            </a:r>
            <a:r>
              <a:rPr lang="tr-TR" sz="3200" dirty="0" smtClean="0">
                <a:latin typeface="+mj-lt"/>
              </a:rPr>
              <a:t> bölgesinde, 2019 yılı Aralık ayının başında görülüp, bu bölgedeki yetkililer tarafından tanımlandığı için gayri resmi </a:t>
            </a:r>
            <a:r>
              <a:rPr lang="tr-TR" sz="3200" dirty="0" err="1" smtClean="0">
                <a:latin typeface="+mj-lt"/>
              </a:rPr>
              <a:t>Wuhan</a:t>
            </a:r>
            <a:r>
              <a:rPr lang="tr-TR" sz="3200" dirty="0" smtClean="0">
                <a:latin typeface="+mj-lt"/>
              </a:rPr>
              <a:t> </a:t>
            </a:r>
            <a:r>
              <a:rPr lang="tr-TR" sz="3200" dirty="0" err="1" smtClean="0">
                <a:latin typeface="+mj-lt"/>
              </a:rPr>
              <a:t>koronavirüsü</a:t>
            </a:r>
            <a:r>
              <a:rPr lang="tr-TR" sz="3200" dirty="0" smtClean="0">
                <a:latin typeface="+mj-lt"/>
              </a:rPr>
              <a:t> adıyla da bilinen yeni </a:t>
            </a:r>
            <a:r>
              <a:rPr lang="tr-TR" sz="3200" dirty="0" err="1" smtClean="0">
                <a:latin typeface="+mj-lt"/>
              </a:rPr>
              <a:t>koronavirüs</a:t>
            </a:r>
            <a:r>
              <a:rPr lang="tr-TR" sz="3200" dirty="0" smtClean="0">
                <a:latin typeface="+mj-lt"/>
              </a:rPr>
              <a:t> solunum yolu enfeksiyonuna neden olan ve insandan insana geçebilen bulaşıcı bir virüstür.</a:t>
            </a:r>
          </a:p>
          <a:p>
            <a:pPr lvl="0" algn="just">
              <a:lnSpc>
                <a:spcPct val="114000"/>
              </a:lnSpc>
              <a:spcBef>
                <a:spcPts val="600"/>
              </a:spcBef>
              <a:spcAft>
                <a:spcPts val="600"/>
              </a:spcAft>
            </a:pPr>
            <a:r>
              <a:rPr lang="tr-TR" sz="3200" dirty="0" smtClean="0">
                <a:latin typeface="+mj-lt"/>
              </a:rPr>
              <a:t>Salgın başlangıçta bu bölgedeki deniz ürünleri ve hayvan pazarında bulunanlarda tespit edilmiştir. Daha sonra insandan insana bulaşarak Vuhan başta olmak üzere </a:t>
            </a:r>
            <a:r>
              <a:rPr lang="tr-TR" sz="3200" dirty="0" err="1" smtClean="0">
                <a:latin typeface="+mj-lt"/>
              </a:rPr>
              <a:t>Hubei</a:t>
            </a:r>
            <a:r>
              <a:rPr lang="tr-TR" sz="3200" dirty="0" smtClean="0">
                <a:latin typeface="+mj-lt"/>
              </a:rPr>
              <a:t> eyaletindeki diğer şehirlere ve Çin Halk Cumhuriyeti’nin diğer eyaletlerine ve diğer dünya ülkelerine yayılmıştır.</a:t>
            </a:r>
          </a:p>
          <a:p>
            <a:pPr algn="just">
              <a:lnSpc>
                <a:spcPct val="114000"/>
              </a:lnSpc>
              <a:spcBef>
                <a:spcPts val="600"/>
              </a:spcBef>
              <a:spcAft>
                <a:spcPts val="600"/>
              </a:spcAft>
            </a:pPr>
            <a:r>
              <a:rPr lang="tr-TR" sz="3200" dirty="0" smtClean="0">
                <a:latin typeface="+mj-lt"/>
              </a:rPr>
              <a:t>Dünya Sağlık Örgütü (WHO) tarafından virüsün resmi adı SARS-CoV-2 (Şiddetli Akut Solunum Sendromu-Koronavirus-2) olarak belirlenmiştir. Dünya Sağlık Örgütü virüsün neden olduğu hastalığı tanımlamak için COVID-19 terimini kullanmaktadır.</a:t>
            </a:r>
          </a:p>
          <a:p>
            <a:pPr lvl="0" algn="just">
              <a:lnSpc>
                <a:spcPct val="114000"/>
              </a:lnSpc>
              <a:spcBef>
                <a:spcPts val="600"/>
              </a:spcBef>
              <a:spcAft>
                <a:spcPts val="600"/>
              </a:spcAft>
            </a:pPr>
            <a:r>
              <a:rPr lang="tr-TR" sz="3200" dirty="0" smtClean="0">
                <a:latin typeface="+mj-lt"/>
              </a:rPr>
              <a:t>30 Ocak 2020'de CoViD-19, Dünya Sağlık Örgütü tarafından küresel bir sağlık acil durumu ilan edilmiştir. 11 Mart 2020 tarihinde ise virüs </a:t>
            </a:r>
            <a:r>
              <a:rPr lang="tr-TR" sz="3200" dirty="0" err="1" smtClean="0">
                <a:latin typeface="+mj-lt"/>
              </a:rPr>
              <a:t>pandemi</a:t>
            </a:r>
            <a:r>
              <a:rPr lang="tr-TR" sz="3200" dirty="0" smtClean="0">
                <a:latin typeface="+mj-lt"/>
              </a:rPr>
              <a:t>, yani küresel salgın hastalık olarak ilan edilmiştir</a:t>
            </a:r>
            <a:r>
              <a:rPr lang="tr-TR" sz="3200" dirty="0" smtClean="0">
                <a:latin typeface="+mj-lt"/>
              </a:rPr>
              <a:t>.</a:t>
            </a:r>
          </a:p>
          <a:p>
            <a:pPr lvl="0" algn="just">
              <a:lnSpc>
                <a:spcPct val="114000"/>
              </a:lnSpc>
              <a:spcBef>
                <a:spcPts val="600"/>
              </a:spcBef>
              <a:spcAft>
                <a:spcPts val="600"/>
              </a:spcAft>
            </a:pPr>
            <a:endParaRPr lang="tr-TR" sz="3200" dirty="0">
              <a:latin typeface="+mj-lt"/>
            </a:endParaRPr>
          </a:p>
          <a:p>
            <a:pPr algn="just">
              <a:lnSpc>
                <a:spcPct val="114000"/>
              </a:lnSpc>
              <a:spcBef>
                <a:spcPts val="600"/>
              </a:spcBef>
              <a:spcAft>
                <a:spcPts val="600"/>
              </a:spcAft>
            </a:pPr>
            <a:r>
              <a:rPr lang="tr-TR" sz="3200" b="1" cap="all" spc="200" dirty="0" err="1">
                <a:solidFill>
                  <a:srgbClr val="C00000"/>
                </a:solidFill>
                <a:latin typeface="+mj-lt"/>
              </a:rPr>
              <a:t>Belİrtİlerİ</a:t>
            </a:r>
            <a:r>
              <a:rPr lang="tr-TR" sz="3200" b="1" cap="all" spc="200" dirty="0">
                <a:solidFill>
                  <a:srgbClr val="C00000"/>
                </a:solidFill>
                <a:latin typeface="+mj-lt"/>
              </a:rPr>
              <a:t> </a:t>
            </a:r>
            <a:r>
              <a:rPr lang="tr-TR" sz="3200" b="1" cap="all" spc="200" dirty="0" err="1">
                <a:solidFill>
                  <a:srgbClr val="C00000"/>
                </a:solidFill>
                <a:latin typeface="+mj-lt"/>
              </a:rPr>
              <a:t>nelerdİr</a:t>
            </a:r>
            <a:r>
              <a:rPr lang="tr-TR" sz="3200" b="1" cap="all" spc="200" dirty="0">
                <a:solidFill>
                  <a:srgbClr val="C00000"/>
                </a:solidFill>
                <a:latin typeface="+mj-lt"/>
              </a:rPr>
              <a:t>?</a:t>
            </a:r>
          </a:p>
          <a:p>
            <a:pPr algn="just">
              <a:lnSpc>
                <a:spcPct val="114000"/>
              </a:lnSpc>
              <a:spcBef>
                <a:spcPts val="600"/>
              </a:spcBef>
              <a:spcAft>
                <a:spcPts val="600"/>
              </a:spcAft>
            </a:pPr>
            <a:r>
              <a:rPr lang="en-US" sz="3200" dirty="0" err="1">
                <a:latin typeface="+mj-lt"/>
              </a:rPr>
              <a:t>En</a:t>
            </a:r>
            <a:r>
              <a:rPr lang="en-US" sz="3200" dirty="0">
                <a:latin typeface="+mj-lt"/>
              </a:rPr>
              <a:t> </a:t>
            </a:r>
            <a:r>
              <a:rPr lang="en-US" sz="3200" dirty="0" err="1">
                <a:latin typeface="+mj-lt"/>
              </a:rPr>
              <a:t>sık</a:t>
            </a:r>
            <a:r>
              <a:rPr lang="en-US" sz="3200" dirty="0">
                <a:latin typeface="+mj-lt"/>
              </a:rPr>
              <a:t> </a:t>
            </a:r>
            <a:r>
              <a:rPr lang="en-US" sz="3200" dirty="0" err="1">
                <a:latin typeface="+mj-lt"/>
              </a:rPr>
              <a:t>karşılaşılan</a:t>
            </a:r>
            <a:r>
              <a:rPr lang="en-US" sz="3200" dirty="0">
                <a:latin typeface="+mj-lt"/>
              </a:rPr>
              <a:t> </a:t>
            </a:r>
            <a:r>
              <a:rPr lang="en-US" sz="3200" dirty="0" err="1">
                <a:latin typeface="+mj-lt"/>
              </a:rPr>
              <a:t>belirtiler</a:t>
            </a:r>
            <a:r>
              <a:rPr lang="en-US" sz="3200" dirty="0">
                <a:latin typeface="+mj-lt"/>
              </a:rPr>
              <a:t> </a:t>
            </a:r>
            <a:r>
              <a:rPr lang="en-US" sz="3200" dirty="0" err="1">
                <a:latin typeface="+mj-lt"/>
              </a:rPr>
              <a:t>ateş</a:t>
            </a:r>
            <a:r>
              <a:rPr lang="en-US" sz="3200" dirty="0">
                <a:latin typeface="+mj-lt"/>
              </a:rPr>
              <a:t>, </a:t>
            </a:r>
            <a:r>
              <a:rPr lang="en-US" sz="3200" dirty="0" err="1">
                <a:latin typeface="+mj-lt"/>
              </a:rPr>
              <a:t>öksürük</a:t>
            </a:r>
            <a:r>
              <a:rPr lang="en-US" sz="3200" dirty="0">
                <a:latin typeface="+mj-lt"/>
              </a:rPr>
              <a:t> </a:t>
            </a:r>
            <a:r>
              <a:rPr lang="en-US" sz="3200" dirty="0" err="1">
                <a:latin typeface="+mj-lt"/>
              </a:rPr>
              <a:t>ve</a:t>
            </a:r>
            <a:r>
              <a:rPr lang="en-US" sz="3200" dirty="0">
                <a:latin typeface="+mj-lt"/>
              </a:rPr>
              <a:t> </a:t>
            </a:r>
            <a:r>
              <a:rPr lang="en-US" sz="3200" dirty="0" err="1">
                <a:latin typeface="+mj-lt"/>
              </a:rPr>
              <a:t>nefes</a:t>
            </a:r>
            <a:r>
              <a:rPr lang="en-US" sz="3200" dirty="0">
                <a:latin typeface="+mj-lt"/>
              </a:rPr>
              <a:t> </a:t>
            </a:r>
            <a:r>
              <a:rPr lang="en-US" sz="3200" dirty="0" err="1">
                <a:latin typeface="+mj-lt"/>
              </a:rPr>
              <a:t>darlığıdır</a:t>
            </a:r>
            <a:r>
              <a:rPr lang="en-US" sz="3200" dirty="0">
                <a:latin typeface="+mj-lt"/>
              </a:rPr>
              <a:t>. </a:t>
            </a:r>
            <a:r>
              <a:rPr lang="en-US" sz="3200" dirty="0" err="1">
                <a:latin typeface="+mj-lt"/>
              </a:rPr>
              <a:t>Fakat</a:t>
            </a:r>
            <a:r>
              <a:rPr lang="en-US" sz="3200" dirty="0">
                <a:latin typeface="+mj-lt"/>
              </a:rPr>
              <a:t> </a:t>
            </a:r>
            <a:r>
              <a:rPr lang="en-US" sz="3200" dirty="0" err="1">
                <a:latin typeface="+mj-lt"/>
              </a:rPr>
              <a:t>bazı</a:t>
            </a:r>
            <a:r>
              <a:rPr lang="en-US" sz="3200" dirty="0">
                <a:latin typeface="+mj-lt"/>
              </a:rPr>
              <a:t> </a:t>
            </a:r>
            <a:r>
              <a:rPr lang="en-US" sz="3200" dirty="0" err="1">
                <a:latin typeface="+mj-lt"/>
              </a:rPr>
              <a:t>hastalarda</a:t>
            </a:r>
            <a:r>
              <a:rPr lang="en-US" sz="3200" dirty="0">
                <a:latin typeface="+mj-lt"/>
              </a:rPr>
              <a:t> </a:t>
            </a:r>
            <a:r>
              <a:rPr lang="en-US" sz="3200" dirty="0" err="1">
                <a:latin typeface="+mj-lt"/>
              </a:rPr>
              <a:t>boğaz</a:t>
            </a:r>
            <a:r>
              <a:rPr lang="en-US" sz="3200" dirty="0">
                <a:latin typeface="+mj-lt"/>
              </a:rPr>
              <a:t> </a:t>
            </a:r>
            <a:r>
              <a:rPr lang="en-US" sz="3200" dirty="0" err="1">
                <a:latin typeface="+mj-lt"/>
              </a:rPr>
              <a:t>ağrısı</a:t>
            </a:r>
            <a:r>
              <a:rPr lang="en-US" sz="3200" dirty="0">
                <a:latin typeface="+mj-lt"/>
              </a:rPr>
              <a:t>, </a:t>
            </a:r>
            <a:r>
              <a:rPr lang="en-US" sz="3200" dirty="0" err="1">
                <a:latin typeface="+mj-lt"/>
              </a:rPr>
              <a:t>kas</a:t>
            </a:r>
            <a:r>
              <a:rPr lang="en-US" sz="3200" dirty="0">
                <a:latin typeface="+mj-lt"/>
              </a:rPr>
              <a:t> </a:t>
            </a:r>
            <a:r>
              <a:rPr lang="en-US" sz="3200" dirty="0" err="1">
                <a:latin typeface="+mj-lt"/>
              </a:rPr>
              <a:t>ve</a:t>
            </a:r>
            <a:r>
              <a:rPr lang="en-US" sz="3200" dirty="0">
                <a:latin typeface="+mj-lt"/>
              </a:rPr>
              <a:t> </a:t>
            </a:r>
            <a:r>
              <a:rPr lang="en-US" sz="3200" dirty="0" err="1">
                <a:latin typeface="+mj-lt"/>
              </a:rPr>
              <a:t>eklem</a:t>
            </a:r>
            <a:r>
              <a:rPr lang="en-US" sz="3200" dirty="0">
                <a:latin typeface="+mj-lt"/>
              </a:rPr>
              <a:t> </a:t>
            </a:r>
            <a:r>
              <a:rPr lang="en-US" sz="3200" dirty="0" err="1">
                <a:latin typeface="+mj-lt"/>
              </a:rPr>
              <a:t>ağrıları</a:t>
            </a:r>
            <a:r>
              <a:rPr lang="en-US" sz="3200" dirty="0">
                <a:latin typeface="+mj-lt"/>
              </a:rPr>
              <a:t>, </a:t>
            </a:r>
            <a:r>
              <a:rPr lang="en-US" sz="3200" dirty="0" err="1">
                <a:latin typeface="+mj-lt"/>
              </a:rPr>
              <a:t>mide</a:t>
            </a:r>
            <a:r>
              <a:rPr lang="en-US" sz="3200" dirty="0">
                <a:latin typeface="+mj-lt"/>
              </a:rPr>
              <a:t> </a:t>
            </a:r>
            <a:r>
              <a:rPr lang="en-US" sz="3200" dirty="0" err="1">
                <a:latin typeface="+mj-lt"/>
              </a:rPr>
              <a:t>bulantısı</a:t>
            </a:r>
            <a:r>
              <a:rPr lang="en-US" sz="3200" dirty="0">
                <a:latin typeface="+mj-lt"/>
              </a:rPr>
              <a:t> </a:t>
            </a:r>
            <a:r>
              <a:rPr lang="en-US" sz="3200" dirty="0" err="1">
                <a:latin typeface="+mj-lt"/>
              </a:rPr>
              <a:t>veya</a:t>
            </a:r>
            <a:r>
              <a:rPr lang="en-US" sz="3200" dirty="0">
                <a:latin typeface="+mj-lt"/>
              </a:rPr>
              <a:t> </a:t>
            </a:r>
            <a:r>
              <a:rPr lang="en-US" sz="3200" dirty="0" err="1">
                <a:latin typeface="+mj-lt"/>
              </a:rPr>
              <a:t>kusma</a:t>
            </a:r>
            <a:r>
              <a:rPr lang="en-US" sz="3200" dirty="0">
                <a:latin typeface="+mj-lt"/>
              </a:rPr>
              <a:t>, </a:t>
            </a:r>
            <a:r>
              <a:rPr lang="en-US" sz="3200" dirty="0" err="1">
                <a:latin typeface="+mj-lt"/>
              </a:rPr>
              <a:t>iştahsızlık</a:t>
            </a:r>
            <a:r>
              <a:rPr lang="en-US" sz="3200" dirty="0">
                <a:latin typeface="+mj-lt"/>
              </a:rPr>
              <a:t>, </a:t>
            </a:r>
            <a:r>
              <a:rPr lang="en-US" sz="3200" dirty="0" err="1">
                <a:latin typeface="+mj-lt"/>
              </a:rPr>
              <a:t>burun</a:t>
            </a:r>
            <a:r>
              <a:rPr lang="en-US" sz="3200" dirty="0">
                <a:latin typeface="+mj-lt"/>
              </a:rPr>
              <a:t> </a:t>
            </a:r>
            <a:r>
              <a:rPr lang="en-US" sz="3200" dirty="0" err="1">
                <a:latin typeface="+mj-lt"/>
              </a:rPr>
              <a:t>akıntısı</a:t>
            </a:r>
            <a:r>
              <a:rPr lang="en-US" sz="3200" dirty="0">
                <a:latin typeface="+mj-lt"/>
              </a:rPr>
              <a:t>, </a:t>
            </a:r>
            <a:r>
              <a:rPr lang="en-US" sz="3200" dirty="0" err="1">
                <a:latin typeface="+mj-lt"/>
              </a:rPr>
              <a:t>baş</a:t>
            </a:r>
            <a:r>
              <a:rPr lang="en-US" sz="3200" dirty="0">
                <a:latin typeface="+mj-lt"/>
              </a:rPr>
              <a:t> </a:t>
            </a:r>
            <a:r>
              <a:rPr lang="en-US" sz="3200" dirty="0" err="1">
                <a:latin typeface="+mj-lt"/>
              </a:rPr>
              <a:t>ağrısı</a:t>
            </a:r>
            <a:r>
              <a:rPr lang="en-US" sz="3200" dirty="0">
                <a:latin typeface="+mj-lt"/>
              </a:rPr>
              <a:t> </a:t>
            </a:r>
            <a:r>
              <a:rPr lang="en-US" sz="3200" dirty="0" err="1">
                <a:latin typeface="+mj-lt"/>
              </a:rPr>
              <a:t>gibi</a:t>
            </a:r>
            <a:r>
              <a:rPr lang="en-US" sz="3200" dirty="0">
                <a:latin typeface="+mj-lt"/>
              </a:rPr>
              <a:t> </a:t>
            </a:r>
            <a:r>
              <a:rPr lang="en-US" sz="3200" dirty="0" err="1">
                <a:latin typeface="+mj-lt"/>
              </a:rPr>
              <a:t>belirtilere</a:t>
            </a:r>
            <a:r>
              <a:rPr lang="en-US" sz="3200" dirty="0">
                <a:latin typeface="+mj-lt"/>
              </a:rPr>
              <a:t> </a:t>
            </a:r>
            <a:r>
              <a:rPr lang="en-US" sz="3200" dirty="0" err="1">
                <a:latin typeface="+mj-lt"/>
              </a:rPr>
              <a:t>rastlanır</a:t>
            </a:r>
            <a:r>
              <a:rPr lang="en-US" sz="3200" dirty="0">
                <a:latin typeface="+mj-lt"/>
              </a:rPr>
              <a:t>.</a:t>
            </a:r>
            <a:endParaRPr lang="tr-TR" sz="3200" dirty="0">
              <a:latin typeface="+mj-lt"/>
            </a:endParaRPr>
          </a:p>
          <a:p>
            <a:pPr lvl="0" algn="just">
              <a:lnSpc>
                <a:spcPct val="114000"/>
              </a:lnSpc>
              <a:spcBef>
                <a:spcPts val="600"/>
              </a:spcBef>
              <a:spcAft>
                <a:spcPts val="600"/>
              </a:spcAft>
            </a:pPr>
            <a:endParaRPr lang="tr-TR" sz="3200" dirty="0">
              <a:latin typeface="+mj-lt"/>
            </a:endParaRPr>
          </a:p>
          <a:p>
            <a:pPr lvl="0" algn="just">
              <a:lnSpc>
                <a:spcPct val="114000"/>
              </a:lnSpc>
              <a:spcBef>
                <a:spcPts val="600"/>
              </a:spcBef>
              <a:spcAft>
                <a:spcPts val="600"/>
              </a:spcAft>
            </a:pPr>
            <a:endParaRPr lang="tr-TR" sz="3200" dirty="0" smtClean="0">
              <a:latin typeface="+mj-lt"/>
            </a:endParaRPr>
          </a:p>
        </p:txBody>
      </p:sp>
      <p:sp>
        <p:nvSpPr>
          <p:cNvPr id="11" name="Dikdörtgen 10"/>
          <p:cNvSpPr/>
          <p:nvPr/>
        </p:nvSpPr>
        <p:spPr>
          <a:xfrm>
            <a:off x="-41578" y="28421299"/>
            <a:ext cx="12601575" cy="6297045"/>
          </a:xfrm>
          <a:prstGeom prst="rect">
            <a:avLst/>
          </a:prstGeom>
        </p:spPr>
        <p:txBody>
          <a:bodyPr wrap="square" lIns="720000" tIns="0" rIns="720000" bIns="0">
            <a:spAutoFit/>
          </a:bodyPr>
          <a:lstStyle/>
          <a:p>
            <a:pPr lvl="0" algn="just">
              <a:lnSpc>
                <a:spcPct val="114000"/>
              </a:lnSpc>
              <a:spcBef>
                <a:spcPts val="600"/>
              </a:spcBef>
              <a:spcAft>
                <a:spcPts val="600"/>
              </a:spcAft>
            </a:pPr>
            <a:r>
              <a:rPr lang="tr-TR" sz="3200" b="1" cap="all" spc="200" dirty="0" smtClean="0">
                <a:solidFill>
                  <a:srgbClr val="C00000"/>
                </a:solidFill>
                <a:latin typeface="+mj-lt"/>
              </a:rPr>
              <a:t>NASIL YAYILIR?</a:t>
            </a:r>
          </a:p>
          <a:p>
            <a:pPr algn="just">
              <a:lnSpc>
                <a:spcPct val="114000"/>
              </a:lnSpc>
              <a:spcBef>
                <a:spcPts val="600"/>
              </a:spcBef>
              <a:spcAft>
                <a:spcPts val="600"/>
              </a:spcAft>
            </a:pPr>
            <a:r>
              <a:rPr lang="tr-TR" sz="3200" dirty="0" smtClean="0">
                <a:latin typeface="+mj-lt"/>
              </a:rPr>
              <a:t>Virüsün kesin yayılma şekli tam olarak bilinmemektedir. Benzer </a:t>
            </a:r>
            <a:r>
              <a:rPr lang="tr-TR" sz="3200" dirty="0" err="1" smtClean="0">
                <a:latin typeface="+mj-lt"/>
              </a:rPr>
              <a:t>Koronavirüs'lerde</a:t>
            </a:r>
            <a:r>
              <a:rPr lang="tr-TR" sz="3200" dirty="0" smtClean="0">
                <a:latin typeface="+mj-lt"/>
              </a:rPr>
              <a:t> (MERS ve SARS) kişiden kişiye yayılmanın, </a:t>
            </a:r>
            <a:r>
              <a:rPr lang="tr-TR" sz="3200" dirty="0" err="1" smtClean="0">
                <a:latin typeface="+mj-lt"/>
              </a:rPr>
              <a:t>enfekte</a:t>
            </a:r>
            <a:r>
              <a:rPr lang="tr-TR" sz="3200" dirty="0" smtClean="0">
                <a:latin typeface="+mj-lt"/>
              </a:rPr>
              <a:t> bir kişinin öksürdüğü veya hapşırdığı zaman üretilen solunum damlacıkları ile meydana geldiği düşünülür, bu da grip ve solunum yolu hastalıklarına neden olan diğer virüslere benzer. Bir kişi, üzerinde virüs bulunan bir yüzeye veya nesneye dokunduğunda ve sonra kendi ağzına, burnuna veya muhtemelen gözlerine dokunduğunda da bir miktar yayılma olabilir. SARS ve </a:t>
            </a:r>
            <a:r>
              <a:rPr lang="tr-TR" sz="3200" dirty="0" err="1" smtClean="0">
                <a:latin typeface="+mj-lt"/>
              </a:rPr>
              <a:t>MERS'ın</a:t>
            </a:r>
            <a:r>
              <a:rPr lang="tr-TR" sz="3200" dirty="0" smtClean="0">
                <a:latin typeface="+mj-lt"/>
              </a:rPr>
              <a:t> insanlar arasında yayılması genellikle yakın temaslar sebebiyle meydana gelmiştir</a:t>
            </a:r>
            <a:r>
              <a:rPr lang="tr-TR" sz="3200" dirty="0" smtClean="0">
                <a:latin typeface="+mj-lt"/>
              </a:rPr>
              <a:t>.</a:t>
            </a:r>
            <a:endParaRPr lang="tr-TR" sz="3200" dirty="0" smtClean="0">
              <a:latin typeface="+mj-lt"/>
            </a:endParaRPr>
          </a:p>
        </p:txBody>
      </p:sp>
    </p:spTree>
    <p:extLst>
      <p:ext uri="{BB962C8B-B14F-4D97-AF65-F5344CB8AC3E}">
        <p14:creationId xmlns:p14="http://schemas.microsoft.com/office/powerpoint/2010/main" val="58612373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429</Words>
  <Application>Microsoft Office PowerPoint</Application>
  <PresentationFormat>Özel</PresentationFormat>
  <Paragraphs>31</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BELGE</dc:creator>
  <cp:lastModifiedBy>BELGE</cp:lastModifiedBy>
  <cp:revision>6</cp:revision>
  <dcterms:created xsi:type="dcterms:W3CDTF">2020-06-02T10:03:26Z</dcterms:created>
  <dcterms:modified xsi:type="dcterms:W3CDTF">2020-06-03T13:29:30Z</dcterms:modified>
</cp:coreProperties>
</file>